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62CCEFB-6D89-476C-BD1A-BF99C4623737}">
  <a:tblStyle styleId="{462CCEFB-6D89-476C-BD1A-BF99C4623737}"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2A74714-A17B-458E-8F74-CD99F39EF6C6}"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63FB745-F53C-4E11-AC60-E8653F1111C3}"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4392984B-08F1-45E3-A281-F08C72D71E7E}"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1967667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gmarker.com/GlobalMathDept/8July20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STET Team feedback:</a:t>
            </a:r>
          </a:p>
          <a:p>
            <a:pPr rtl="0">
              <a:spcBef>
                <a:spcPts val="0"/>
              </a:spcBef>
              <a:buNone/>
            </a:pPr>
            <a:r>
              <a:rPr lang="en"/>
              <a:t>1. Some departments still have weighted categories.  How will we explain the difference to parents when they read this slide?</a:t>
            </a:r>
          </a:p>
          <a:p>
            <a:pPr rtl="0">
              <a:spcBef>
                <a:spcPts val="0"/>
              </a:spcBef>
              <a:buNone/>
            </a:pPr>
            <a:r>
              <a:rPr lang="en"/>
              <a:t>2. Have you reviewed Christine’s email on the webinar for Standards Based Grading?  There’s a great analogy on this that maybe could be used and bring better understanding to parents.  See what you think.  Maybe we can lift some of those slides.  They are really cool!</a:t>
            </a:r>
          </a:p>
          <a:p>
            <a:pPr rtl="0">
              <a:spcBef>
                <a:spcPts val="0"/>
              </a:spcBef>
              <a:buNone/>
            </a:pPr>
            <a:r>
              <a:rPr lang="en" u="sng">
                <a:solidFill>
                  <a:schemeClr val="hlink"/>
                </a:solidFill>
                <a:hlinkClick r:id="rId3"/>
              </a:rPr>
              <a:t>https://www.bigmarker.com/GlobalMathDept/8July2014</a:t>
            </a:r>
          </a:p>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360"/>
              </a:spcBef>
              <a:buSzPct val="100000"/>
              <a:buNone/>
              <a:defRPr sz="1800"/>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2"/>
        <p:cNvGrpSpPr/>
        <p:nvPr/>
      </p:nvGrpSpPr>
      <p:grpSpPr>
        <a:xfrm>
          <a:off x="0" y="0"/>
          <a:ext cx="0" cy="0"/>
          <a:chOff x="0" y="0"/>
          <a:chExt cx="0" cy="0"/>
        </a:xfrm>
      </p:grpSpPr>
      <p:sp>
        <p:nvSpPr>
          <p:cNvPr id="73" name="Shape 73"/>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74" name="Shape 74"/>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71" name="Shape 71"/>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7"/>
        <p:cNvGrpSpPr/>
        <p:nvPr/>
      </p:nvGrpSpPr>
      <p:grpSpPr>
        <a:xfrm>
          <a:off x="0" y="0"/>
          <a:ext cx="0" cy="0"/>
          <a:chOff x="0" y="0"/>
          <a:chExt cx="0" cy="0"/>
        </a:xfrm>
      </p:grpSpPr>
      <p:sp>
        <p:nvSpPr>
          <p:cNvPr id="88" name="Shape 88"/>
          <p:cNvSpPr/>
          <p:nvPr/>
        </p:nvSpPr>
        <p:spPr>
          <a:xfrm>
            <a:off x="11450" y="11450"/>
            <a:ext cx="9144000" cy="51321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 name="Shape 89"/>
          <p:cNvSpPr txBox="1">
            <a:spLocks noGrp="1"/>
          </p:cNvSpPr>
          <p:nvPr>
            <p:ph type="ctrTitle"/>
          </p:nvPr>
        </p:nvSpPr>
        <p:spPr>
          <a:xfrm>
            <a:off x="4719625" y="152400"/>
            <a:ext cx="4196700" cy="2485499"/>
          </a:xfrm>
          <a:prstGeom prst="rect">
            <a:avLst/>
          </a:prstGeom>
          <a:solidFill>
            <a:srgbClr val="434343"/>
          </a:solidFill>
          <a:ln w="9525" cap="flat">
            <a:solidFill>
              <a:srgbClr val="434343"/>
            </a:solidFill>
            <a:prstDash val="solid"/>
            <a:round/>
            <a:headEnd type="none" w="med" len="med"/>
            <a:tailEnd type="none" w="med" len="med"/>
          </a:ln>
        </p:spPr>
        <p:txBody>
          <a:bodyPr lIns="91425" tIns="91425" rIns="91425" bIns="91425" anchor="b" anchorCtr="0">
            <a:noAutofit/>
          </a:bodyPr>
          <a:lstStyle/>
          <a:p>
            <a:pPr rtl="0">
              <a:spcBef>
                <a:spcPts val="0"/>
              </a:spcBef>
              <a:buNone/>
            </a:pPr>
            <a:r>
              <a:rPr lang="en" sz="3600">
                <a:solidFill>
                  <a:srgbClr val="00FFFF"/>
                </a:solidFill>
              </a:rPr>
              <a:t>Standards Based Grading at </a:t>
            </a:r>
          </a:p>
          <a:p>
            <a:pPr>
              <a:spcBef>
                <a:spcPts val="0"/>
              </a:spcBef>
              <a:buNone/>
            </a:pPr>
            <a:r>
              <a:rPr lang="en" sz="3600">
                <a:solidFill>
                  <a:srgbClr val="00FFFF"/>
                </a:solidFill>
              </a:rPr>
              <a:t>Windsor Knolls Middle School</a:t>
            </a:r>
          </a:p>
        </p:txBody>
      </p:sp>
      <p:sp>
        <p:nvSpPr>
          <p:cNvPr id="90" name="Shape 90"/>
          <p:cNvSpPr txBox="1">
            <a:spLocks noGrp="1"/>
          </p:cNvSpPr>
          <p:nvPr>
            <p:ph type="subTitle" idx="1"/>
          </p:nvPr>
        </p:nvSpPr>
        <p:spPr>
          <a:xfrm>
            <a:off x="152400" y="2687650"/>
            <a:ext cx="8763899" cy="2455799"/>
          </a:xfrm>
          <a:prstGeom prst="rect">
            <a:avLst/>
          </a:prstGeom>
        </p:spPr>
        <p:txBody>
          <a:bodyPr lIns="91425" tIns="91425" rIns="91425" bIns="91425" anchor="t" anchorCtr="0">
            <a:noAutofit/>
          </a:bodyPr>
          <a:lstStyle/>
          <a:p>
            <a:pPr>
              <a:spcBef>
                <a:spcPts val="0"/>
              </a:spcBef>
              <a:buNone/>
            </a:pPr>
            <a:r>
              <a:rPr lang="en" sz="3600" b="1" i="1">
                <a:solidFill>
                  <a:srgbClr val="000000"/>
                </a:solidFill>
              </a:rPr>
              <a:t>“If your grading system doesn't guide students toward excellence, it's time for something completely different.”  </a:t>
            </a:r>
            <a:r>
              <a:rPr lang="en" sz="3000" b="1" i="1">
                <a:solidFill>
                  <a:srgbClr val="000000"/>
                </a:solidFill>
              </a:rPr>
              <a:t>Patricia L. Scriffiny</a:t>
            </a:r>
          </a:p>
        </p:txBody>
      </p:sp>
      <p:pic>
        <p:nvPicPr>
          <p:cNvPr id="91" name="Shape 91"/>
          <p:cNvPicPr preferRelativeResize="0"/>
          <p:nvPr/>
        </p:nvPicPr>
        <p:blipFill>
          <a:blip r:embed="rId3">
            <a:alphaModFix/>
          </a:blip>
          <a:stretch>
            <a:fillRect/>
          </a:stretch>
        </p:blipFill>
        <p:spPr>
          <a:xfrm>
            <a:off x="152400" y="152400"/>
            <a:ext cx="4438392" cy="2485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228600" y="152400"/>
            <a:ext cx="3654899" cy="1361100"/>
          </a:xfrm>
          <a:prstGeom prst="rect">
            <a:avLst/>
          </a:prstGeom>
        </p:spPr>
        <p:txBody>
          <a:bodyPr lIns="91425" tIns="91425" rIns="91425" bIns="91425" anchor="ctr" anchorCtr="0">
            <a:noAutofit/>
          </a:bodyPr>
          <a:lstStyle/>
          <a:p>
            <a:pPr algn="ctr" rtl="0">
              <a:spcBef>
                <a:spcPts val="0"/>
              </a:spcBef>
              <a:buNone/>
            </a:pPr>
            <a:r>
              <a:rPr lang="en">
                <a:solidFill>
                  <a:srgbClr val="00FFFF"/>
                </a:solidFill>
              </a:rPr>
              <a:t>Scale </a:t>
            </a:r>
          </a:p>
          <a:p>
            <a:pPr algn="ctr">
              <a:spcBef>
                <a:spcPts val="0"/>
              </a:spcBef>
              <a:buNone/>
            </a:pPr>
            <a:r>
              <a:rPr lang="en">
                <a:solidFill>
                  <a:srgbClr val="00FFFF"/>
                </a:solidFill>
              </a:rPr>
              <a:t>Comparison:</a:t>
            </a:r>
          </a:p>
        </p:txBody>
      </p:sp>
      <p:graphicFrame>
        <p:nvGraphicFramePr>
          <p:cNvPr id="155" name="Shape 155"/>
          <p:cNvGraphicFramePr/>
          <p:nvPr/>
        </p:nvGraphicFramePr>
        <p:xfrm>
          <a:off x="618562" y="1636700"/>
          <a:ext cx="2977575" cy="2285850"/>
        </p:xfrm>
        <a:graphic>
          <a:graphicData uri="http://schemas.openxmlformats.org/drawingml/2006/table">
            <a:tbl>
              <a:tblPr>
                <a:noFill/>
                <a:tableStyleId>{462CCEFB-6D89-476C-BD1A-BF99C4623737}</a:tableStyleId>
              </a:tblPr>
              <a:tblGrid>
                <a:gridCol w="2203950"/>
                <a:gridCol w="773625"/>
              </a:tblGrid>
              <a:tr h="381000">
                <a:tc>
                  <a:txBody>
                    <a:bodyPr/>
                    <a:lstStyle/>
                    <a:p>
                      <a:pPr algn="ctr">
                        <a:spcBef>
                          <a:spcPts val="0"/>
                        </a:spcBef>
                        <a:buNone/>
                      </a:pPr>
                      <a:r>
                        <a:rPr lang="en" sz="1800" b="1"/>
                        <a:t>90 - 100%</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c>
                  <a:txBody>
                    <a:bodyPr/>
                    <a:lstStyle/>
                    <a:p>
                      <a:pPr algn="ctr">
                        <a:spcBef>
                          <a:spcPts val="0"/>
                        </a:spcBef>
                        <a:buNone/>
                      </a:pPr>
                      <a:r>
                        <a:rPr lang="en" sz="1800" b="1"/>
                        <a:t>A</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r>
              <a:tr h="381000">
                <a:tc>
                  <a:txBody>
                    <a:bodyPr/>
                    <a:lstStyle/>
                    <a:p>
                      <a:pPr algn="ctr">
                        <a:spcBef>
                          <a:spcPts val="0"/>
                        </a:spcBef>
                        <a:buNone/>
                      </a:pPr>
                      <a:r>
                        <a:rPr lang="en" sz="1800" b="1"/>
                        <a:t>80 - 89%</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c>
                  <a:txBody>
                    <a:bodyPr/>
                    <a:lstStyle/>
                    <a:p>
                      <a:pPr algn="ctr">
                        <a:spcBef>
                          <a:spcPts val="0"/>
                        </a:spcBef>
                        <a:buNone/>
                      </a:pPr>
                      <a:r>
                        <a:rPr lang="en" sz="1800" b="1"/>
                        <a:t>B</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r>
              <a:tr h="381000">
                <a:tc>
                  <a:txBody>
                    <a:bodyPr/>
                    <a:lstStyle/>
                    <a:p>
                      <a:pPr algn="ctr">
                        <a:spcBef>
                          <a:spcPts val="0"/>
                        </a:spcBef>
                        <a:buNone/>
                      </a:pPr>
                      <a:r>
                        <a:rPr lang="en" sz="1800" b="1"/>
                        <a:t>70 - 79%</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c>
                  <a:txBody>
                    <a:bodyPr/>
                    <a:lstStyle/>
                    <a:p>
                      <a:pPr algn="ctr">
                        <a:spcBef>
                          <a:spcPts val="0"/>
                        </a:spcBef>
                        <a:buNone/>
                      </a:pPr>
                      <a:r>
                        <a:rPr lang="en" sz="1800" b="1"/>
                        <a:t>C</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r>
              <a:tr h="381000">
                <a:tc>
                  <a:txBody>
                    <a:bodyPr/>
                    <a:lstStyle/>
                    <a:p>
                      <a:pPr algn="ctr">
                        <a:spcBef>
                          <a:spcPts val="0"/>
                        </a:spcBef>
                        <a:buNone/>
                      </a:pPr>
                      <a:r>
                        <a:rPr lang="en" sz="1800" b="1"/>
                        <a:t>60 - 69%</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c>
                  <a:txBody>
                    <a:bodyPr/>
                    <a:lstStyle/>
                    <a:p>
                      <a:pPr algn="ctr">
                        <a:spcBef>
                          <a:spcPts val="0"/>
                        </a:spcBef>
                        <a:buNone/>
                      </a:pPr>
                      <a:r>
                        <a:rPr lang="en" sz="1800" b="1"/>
                        <a:t>D</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r>
              <a:tr h="381000">
                <a:tc>
                  <a:txBody>
                    <a:bodyPr/>
                    <a:lstStyle/>
                    <a:p>
                      <a:pPr algn="ctr">
                        <a:spcBef>
                          <a:spcPts val="0"/>
                        </a:spcBef>
                        <a:buNone/>
                      </a:pPr>
                      <a:r>
                        <a:rPr lang="en" sz="1800" b="1"/>
                        <a:t>59% &amp; below</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c>
                  <a:txBody>
                    <a:bodyPr/>
                    <a:lstStyle/>
                    <a:p>
                      <a:pPr algn="ctr">
                        <a:spcBef>
                          <a:spcPts val="0"/>
                        </a:spcBef>
                        <a:buNone/>
                      </a:pPr>
                      <a:r>
                        <a:rPr lang="en" sz="1800" b="1"/>
                        <a:t>F</a:t>
                      </a:r>
                    </a:p>
                  </a:txBody>
                  <a:tcPr marL="91425" marR="91425" marT="91425" marB="91425">
                    <a:lnL w="28575" cap="flat">
                      <a:solidFill>
                        <a:srgbClr val="9900FF"/>
                      </a:solidFill>
                      <a:prstDash val="solid"/>
                      <a:round/>
                      <a:headEnd type="none" w="med" len="med"/>
                      <a:tailEnd type="none" w="med" len="med"/>
                    </a:lnL>
                    <a:lnR w="28575" cap="flat">
                      <a:solidFill>
                        <a:srgbClr val="9900FF"/>
                      </a:solidFill>
                      <a:prstDash val="solid"/>
                      <a:round/>
                      <a:headEnd type="none" w="med" len="med"/>
                      <a:tailEnd type="none" w="med" len="med"/>
                    </a:lnR>
                    <a:lnT w="28575" cap="flat">
                      <a:solidFill>
                        <a:srgbClr val="9900FF"/>
                      </a:solidFill>
                      <a:prstDash val="solid"/>
                      <a:round/>
                      <a:headEnd type="none" w="med" len="med"/>
                      <a:tailEnd type="none" w="med" len="med"/>
                    </a:lnT>
                    <a:lnB w="28575" cap="flat">
                      <a:solidFill>
                        <a:srgbClr val="9900FF"/>
                      </a:solidFill>
                      <a:prstDash val="solid"/>
                      <a:round/>
                      <a:headEnd type="none" w="med" len="med"/>
                      <a:tailEnd type="none" w="med" len="med"/>
                    </a:lnB>
                    <a:solidFill>
                      <a:srgbClr val="00FFFF"/>
                    </a:solidFill>
                  </a:tcPr>
                </a:tc>
              </a:tr>
            </a:tbl>
          </a:graphicData>
        </a:graphic>
      </p:graphicFrame>
      <p:graphicFrame>
        <p:nvGraphicFramePr>
          <p:cNvPr id="156" name="Shape 156"/>
          <p:cNvGraphicFramePr/>
          <p:nvPr/>
        </p:nvGraphicFramePr>
        <p:xfrm>
          <a:off x="4426925" y="1177625"/>
          <a:ext cx="4541300" cy="2743020"/>
        </p:xfrm>
        <a:graphic>
          <a:graphicData uri="http://schemas.openxmlformats.org/drawingml/2006/table">
            <a:tbl>
              <a:tblPr>
                <a:noFill/>
                <a:tableStyleId>{42A74714-A17B-458E-8F74-CD99F39EF6C6}</a:tableStyleId>
              </a:tblPr>
              <a:tblGrid>
                <a:gridCol w="1079075"/>
                <a:gridCol w="701025"/>
                <a:gridCol w="2761200"/>
              </a:tblGrid>
              <a:tr h="381000">
                <a:tc>
                  <a:txBody>
                    <a:bodyPr/>
                    <a:lstStyle/>
                    <a:p>
                      <a:pPr lvl="0" algn="ctr" rtl="0">
                        <a:spcBef>
                          <a:spcPts val="0"/>
                        </a:spcBef>
                        <a:buNone/>
                      </a:pPr>
                      <a:r>
                        <a:rPr lang="en" sz="1800" b="1">
                          <a:solidFill>
                            <a:srgbClr val="FFFFFF"/>
                          </a:solidFill>
                        </a:rPr>
                        <a:t>100%</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A</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lvl="0" algn="ctr" rtl="0">
                        <a:spcBef>
                          <a:spcPts val="0"/>
                        </a:spcBef>
                        <a:buNone/>
                      </a:pPr>
                      <a:r>
                        <a:rPr lang="en" sz="1800" b="1">
                          <a:solidFill>
                            <a:srgbClr val="FFFFFF"/>
                          </a:solidFill>
                        </a:rPr>
                        <a:t>Advanced Mastery</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r h="381000">
                <a:tc>
                  <a:txBody>
                    <a:bodyPr/>
                    <a:lstStyle/>
                    <a:p>
                      <a:pPr lvl="0" algn="ctr" rtl="0">
                        <a:spcBef>
                          <a:spcPts val="0"/>
                        </a:spcBef>
                        <a:buNone/>
                      </a:pPr>
                      <a:r>
                        <a:rPr lang="en" sz="1800" b="1">
                          <a:solidFill>
                            <a:srgbClr val="FFFFFF"/>
                          </a:solidFill>
                        </a:rPr>
                        <a:t>85%</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B</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lvl="0" algn="ctr" rtl="0">
                        <a:spcBef>
                          <a:spcPts val="0"/>
                        </a:spcBef>
                        <a:buNone/>
                      </a:pPr>
                      <a:r>
                        <a:rPr lang="en" sz="1800" b="1">
                          <a:solidFill>
                            <a:srgbClr val="FFFFFF"/>
                          </a:solidFill>
                        </a:rPr>
                        <a:t>Essential Mastery</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r h="381000">
                <a:tc>
                  <a:txBody>
                    <a:bodyPr/>
                    <a:lstStyle/>
                    <a:p>
                      <a:pPr lvl="0" algn="ctr" rtl="0">
                        <a:spcBef>
                          <a:spcPts val="0"/>
                        </a:spcBef>
                        <a:buNone/>
                      </a:pPr>
                      <a:r>
                        <a:rPr lang="en" sz="1800" b="1">
                          <a:solidFill>
                            <a:srgbClr val="FFFFFF"/>
                          </a:solidFill>
                        </a:rPr>
                        <a:t>75%</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C</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lvl="0" algn="ctr" rtl="0">
                        <a:spcBef>
                          <a:spcPts val="0"/>
                        </a:spcBef>
                        <a:buNone/>
                      </a:pPr>
                      <a:r>
                        <a:rPr lang="en" sz="1800" b="1">
                          <a:solidFill>
                            <a:srgbClr val="FFFFFF"/>
                          </a:solidFill>
                        </a:rPr>
                        <a:t>Basic Mastery</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r h="381000">
                <a:tc>
                  <a:txBody>
                    <a:bodyPr/>
                    <a:lstStyle/>
                    <a:p>
                      <a:pPr lvl="0" algn="ctr" rtl="0">
                        <a:spcBef>
                          <a:spcPts val="0"/>
                        </a:spcBef>
                        <a:buNone/>
                      </a:pPr>
                      <a:r>
                        <a:rPr lang="en" sz="1800" b="1">
                          <a:solidFill>
                            <a:srgbClr val="FFFFFF"/>
                          </a:solidFill>
                        </a:rPr>
                        <a:t>65%</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D</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lvl="0" algn="ctr" rtl="0">
                        <a:spcBef>
                          <a:spcPts val="0"/>
                        </a:spcBef>
                        <a:buNone/>
                      </a:pPr>
                      <a:r>
                        <a:rPr lang="en" sz="1800" b="1">
                          <a:solidFill>
                            <a:srgbClr val="FFFFFF"/>
                          </a:solidFill>
                        </a:rPr>
                        <a:t>Limited Mastery</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r h="381000">
                <a:tc>
                  <a:txBody>
                    <a:bodyPr/>
                    <a:lstStyle/>
                    <a:p>
                      <a:pPr algn="ctr" rtl="0">
                        <a:spcBef>
                          <a:spcPts val="0"/>
                        </a:spcBef>
                        <a:buNone/>
                      </a:pPr>
                      <a:r>
                        <a:rPr lang="en" sz="1800" b="1">
                          <a:solidFill>
                            <a:srgbClr val="FFFFFF"/>
                          </a:solidFill>
                        </a:rPr>
                        <a:t>55%</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F</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No Mastery</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r h="381000">
                <a:tc>
                  <a:txBody>
                    <a:bodyPr/>
                    <a:lstStyle/>
                    <a:p>
                      <a:pPr algn="ctr" rtl="0">
                        <a:spcBef>
                          <a:spcPts val="0"/>
                        </a:spcBef>
                        <a:buNone/>
                      </a:pPr>
                      <a:r>
                        <a:rPr lang="en" sz="1800" b="1">
                          <a:solidFill>
                            <a:srgbClr val="FFFFFF"/>
                          </a:solidFill>
                        </a:rPr>
                        <a:t>50%</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F</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c>
                  <a:txBody>
                    <a:bodyPr/>
                    <a:lstStyle/>
                    <a:p>
                      <a:pPr algn="ctr" rtl="0">
                        <a:spcBef>
                          <a:spcPts val="0"/>
                        </a:spcBef>
                        <a:buNone/>
                      </a:pPr>
                      <a:r>
                        <a:rPr lang="en" sz="1800" b="1">
                          <a:solidFill>
                            <a:srgbClr val="FFFFFF"/>
                          </a:solidFill>
                        </a:rPr>
                        <a:t>No Attempt</a:t>
                      </a:r>
                    </a:p>
                  </a:txBody>
                  <a:tcPr marL="91425" marR="91425" marT="91425" marB="91425">
                    <a:lnL w="28575" cap="flat">
                      <a:solidFill>
                        <a:srgbClr val="00FFFF"/>
                      </a:solidFill>
                      <a:prstDash val="solid"/>
                      <a:round/>
                      <a:headEnd type="none" w="med" len="med"/>
                      <a:tailEnd type="none" w="med" len="med"/>
                    </a:lnL>
                    <a:lnR w="28575" cap="flat">
                      <a:solidFill>
                        <a:srgbClr val="00FFFF"/>
                      </a:solidFill>
                      <a:prstDash val="solid"/>
                      <a:round/>
                      <a:headEnd type="none" w="med" len="med"/>
                      <a:tailEnd type="none" w="med" len="med"/>
                    </a:lnR>
                    <a:lnT w="28575" cap="flat">
                      <a:solidFill>
                        <a:srgbClr val="00FFFF"/>
                      </a:solidFill>
                      <a:prstDash val="solid"/>
                      <a:round/>
                      <a:headEnd type="none" w="med" len="med"/>
                      <a:tailEnd type="none" w="med" len="med"/>
                    </a:lnT>
                    <a:lnB w="28575" cap="flat">
                      <a:solidFill>
                        <a:srgbClr val="00FFFF"/>
                      </a:solidFill>
                      <a:prstDash val="solid"/>
                      <a:round/>
                      <a:headEnd type="none" w="med" len="med"/>
                      <a:tailEnd type="none" w="med" len="med"/>
                    </a:lnB>
                    <a:solidFill>
                      <a:srgbClr val="9900FF"/>
                    </a:solidFill>
                  </a:tcPr>
                </a:tc>
              </a:tr>
            </a:tbl>
          </a:graphicData>
        </a:graphic>
      </p:graphicFrame>
      <p:sp>
        <p:nvSpPr>
          <p:cNvPr id="157" name="Shape 157"/>
          <p:cNvSpPr txBox="1"/>
          <p:nvPr/>
        </p:nvSpPr>
        <p:spPr>
          <a:xfrm>
            <a:off x="618600" y="4055225"/>
            <a:ext cx="2977500" cy="857400"/>
          </a:xfrm>
          <a:prstGeom prst="rect">
            <a:avLst/>
          </a:prstGeom>
          <a:noFill/>
          <a:ln>
            <a:noFill/>
          </a:ln>
        </p:spPr>
        <p:txBody>
          <a:bodyPr lIns="91425" tIns="91425" rIns="91425" bIns="91425" anchor="t" anchorCtr="0">
            <a:noAutofit/>
          </a:bodyPr>
          <a:lstStyle/>
          <a:p>
            <a:pPr algn="ctr" rtl="0">
              <a:spcBef>
                <a:spcPts val="0"/>
              </a:spcBef>
              <a:buNone/>
            </a:pPr>
            <a:r>
              <a:rPr lang="en" sz="2400" b="1" i="1">
                <a:solidFill>
                  <a:srgbClr val="FFFFFF"/>
                </a:solidFill>
              </a:rPr>
              <a:t>TRADITIONAL </a:t>
            </a:r>
          </a:p>
          <a:p>
            <a:pPr algn="ctr">
              <a:spcBef>
                <a:spcPts val="0"/>
              </a:spcBef>
              <a:buNone/>
            </a:pPr>
            <a:r>
              <a:rPr lang="en" sz="2400" b="1" i="1">
                <a:solidFill>
                  <a:srgbClr val="FFFFFF"/>
                </a:solidFill>
              </a:rPr>
              <a:t>GRADING SCALE</a:t>
            </a:r>
          </a:p>
        </p:txBody>
      </p:sp>
      <p:sp>
        <p:nvSpPr>
          <p:cNvPr id="158" name="Shape 158"/>
          <p:cNvSpPr txBox="1"/>
          <p:nvPr/>
        </p:nvSpPr>
        <p:spPr>
          <a:xfrm>
            <a:off x="4448325" y="266950"/>
            <a:ext cx="4519800" cy="857400"/>
          </a:xfrm>
          <a:prstGeom prst="rect">
            <a:avLst/>
          </a:prstGeom>
          <a:noFill/>
          <a:ln>
            <a:noFill/>
          </a:ln>
        </p:spPr>
        <p:txBody>
          <a:bodyPr lIns="91425" tIns="91425" rIns="91425" bIns="91425" anchor="t" anchorCtr="0">
            <a:noAutofit/>
          </a:bodyPr>
          <a:lstStyle/>
          <a:p>
            <a:pPr lvl="0" algn="ctr" rtl="0">
              <a:spcBef>
                <a:spcPts val="0"/>
              </a:spcBef>
              <a:buNone/>
            </a:pPr>
            <a:r>
              <a:rPr lang="en" sz="2400" b="1" i="1">
                <a:solidFill>
                  <a:srgbClr val="FFFFFF"/>
                </a:solidFill>
              </a:rPr>
              <a:t>STANDARDS-BASED </a:t>
            </a:r>
          </a:p>
          <a:p>
            <a:pPr lvl="0" algn="ctr" rtl="0">
              <a:spcBef>
                <a:spcPts val="0"/>
              </a:spcBef>
              <a:buNone/>
            </a:pPr>
            <a:r>
              <a:rPr lang="en" sz="2400" b="1" i="1">
                <a:solidFill>
                  <a:srgbClr val="FFFFFF"/>
                </a:solidFill>
              </a:rPr>
              <a:t>GRADING SCALE</a:t>
            </a:r>
          </a:p>
        </p:txBody>
      </p:sp>
      <p:sp>
        <p:nvSpPr>
          <p:cNvPr id="159" name="Shape 159"/>
          <p:cNvSpPr txBox="1"/>
          <p:nvPr/>
        </p:nvSpPr>
        <p:spPr>
          <a:xfrm>
            <a:off x="4566825" y="4157650"/>
            <a:ext cx="4261500" cy="481200"/>
          </a:xfrm>
          <a:prstGeom prst="rect">
            <a:avLst/>
          </a:prstGeom>
          <a:noFill/>
          <a:ln>
            <a:noFill/>
          </a:ln>
        </p:spPr>
        <p:txBody>
          <a:bodyPr lIns="91425" tIns="91425" rIns="91425" bIns="91425" anchor="t" anchorCtr="0">
            <a:noAutofit/>
          </a:bodyPr>
          <a:lstStyle/>
          <a:p>
            <a:pPr>
              <a:spcBef>
                <a:spcPts val="0"/>
              </a:spcBef>
              <a:buNone/>
            </a:pPr>
            <a:r>
              <a:rPr lang="en" sz="1800" b="1" i="1">
                <a:solidFill>
                  <a:srgbClr val="FFFFFF"/>
                </a:solidFill>
              </a:rPr>
              <a:t>There are NO zeros when using SBG.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1000"/>
                                        <p:tgtEl>
                                          <p:spTgt spid="158"/>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59"/>
                                        </p:tgtEl>
                                        <p:attrNameLst>
                                          <p:attrName>style.visibility</p:attrName>
                                        </p:attrNameLst>
                                      </p:cBhvr>
                                      <p:to>
                                        <p:strVal val="visible"/>
                                      </p:to>
                                    </p:set>
                                    <p:anim calcmode="lin" valueType="num">
                                      <p:cBhvr additive="base">
                                        <p:cTn id="14" dur="1000"/>
                                        <p:tgtEl>
                                          <p:spTgt spid="159"/>
                                        </p:tgtEl>
                                        <p:attrNameLst>
                                          <p:attrName>ppt_w</p:attrName>
                                        </p:attrNameLst>
                                      </p:cBhvr>
                                      <p:tavLst>
                                        <p:tav tm="0">
                                          <p:val>
                                            <p:strVal val="0"/>
                                          </p:val>
                                        </p:tav>
                                        <p:tav tm="100000">
                                          <p:val>
                                            <p:strVal val="#ppt_w"/>
                                          </p:val>
                                        </p:tav>
                                      </p:tavLst>
                                    </p:anim>
                                    <p:anim calcmode="lin" valueType="num">
                                      <p:cBhvr additive="base">
                                        <p:cTn id="15" dur="1000"/>
                                        <p:tgtEl>
                                          <p:spTgt spid="1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114550" y="126000"/>
            <a:ext cx="8946599" cy="4914300"/>
          </a:xfrm>
          <a:prstGeom prst="rect">
            <a:avLst/>
          </a:prstGeom>
        </p:spPr>
        <p:txBody>
          <a:bodyPr lIns="91425" tIns="91425" rIns="91425" bIns="91425" anchor="t" anchorCtr="0">
            <a:noAutofit/>
          </a:bodyPr>
          <a:lstStyle/>
          <a:p>
            <a:pPr algn="ctr" rtl="0">
              <a:spcBef>
                <a:spcPts val="0"/>
              </a:spcBef>
              <a:buNone/>
            </a:pPr>
            <a:r>
              <a:rPr lang="en" sz="7200" b="1"/>
              <a:t>Two zeros requires</a:t>
            </a:r>
          </a:p>
          <a:p>
            <a:pPr algn="ctr" rtl="0">
              <a:spcBef>
                <a:spcPts val="0"/>
              </a:spcBef>
              <a:buNone/>
            </a:pPr>
            <a:r>
              <a:rPr lang="en" sz="7200" b="1" i="1" u="sng">
                <a:solidFill>
                  <a:srgbClr val="FFFFFF"/>
                </a:solidFill>
              </a:rPr>
              <a:t>8 grades of 75%</a:t>
            </a:r>
            <a:r>
              <a:rPr lang="en" sz="7200" b="1"/>
              <a:t> </a:t>
            </a:r>
          </a:p>
          <a:p>
            <a:pPr algn="ctr" rtl="0">
              <a:spcBef>
                <a:spcPts val="0"/>
              </a:spcBef>
              <a:buNone/>
            </a:pPr>
            <a:r>
              <a:rPr lang="en" sz="7200" b="1"/>
              <a:t>to raise the </a:t>
            </a:r>
          </a:p>
          <a:p>
            <a:pPr algn="ctr" rtl="0">
              <a:spcBef>
                <a:spcPts val="0"/>
              </a:spcBef>
              <a:buNone/>
            </a:pPr>
            <a:r>
              <a:rPr lang="en" sz="7200" b="1"/>
              <a:t>grade to a 60%!</a:t>
            </a:r>
            <a:r>
              <a:rPr lang="en" sz="4800" b="1"/>
              <a:t> </a:t>
            </a:r>
            <a:r>
              <a:rPr lang="en"/>
              <a:t> </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p:nvPr/>
        </p:nvSpPr>
        <p:spPr>
          <a:xfrm>
            <a:off x="0" y="-150"/>
            <a:ext cx="9144000" cy="5143499"/>
          </a:xfrm>
          <a:prstGeom prst="rect">
            <a:avLst/>
          </a:prstGeom>
          <a:solidFill>
            <a:srgbClr val="000000"/>
          </a:solidFill>
          <a:ln w="19050" cap="flat">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0" name="Shape 170"/>
          <p:cNvSpPr txBox="1">
            <a:spLocks noGrp="1"/>
          </p:cNvSpPr>
          <p:nvPr>
            <p:ph type="title"/>
          </p:nvPr>
        </p:nvSpPr>
        <p:spPr>
          <a:xfrm>
            <a:off x="272775" y="53575"/>
            <a:ext cx="8731500" cy="817199"/>
          </a:xfrm>
          <a:prstGeom prst="rect">
            <a:avLst/>
          </a:prstGeom>
        </p:spPr>
        <p:txBody>
          <a:bodyPr lIns="91425" tIns="91425" rIns="91425" bIns="91425" anchor="ctr" anchorCtr="0">
            <a:noAutofit/>
          </a:bodyPr>
          <a:lstStyle/>
          <a:p>
            <a:pPr algn="ctr" rtl="0">
              <a:spcBef>
                <a:spcPts val="0"/>
              </a:spcBef>
              <a:buNone/>
            </a:pPr>
            <a:endParaRPr>
              <a:solidFill>
                <a:srgbClr val="FFFFFF"/>
              </a:solidFill>
            </a:endParaRPr>
          </a:p>
          <a:p>
            <a:pPr algn="ctr" rtl="0">
              <a:spcBef>
                <a:spcPts val="0"/>
              </a:spcBef>
              <a:buNone/>
            </a:pPr>
            <a:r>
              <a:rPr lang="en">
                <a:solidFill>
                  <a:srgbClr val="FFFFFF"/>
                </a:solidFill>
              </a:rPr>
              <a:t>Pinnacle Categories for Math</a:t>
            </a:r>
          </a:p>
          <a:p>
            <a:pPr algn="ctr">
              <a:spcBef>
                <a:spcPts val="0"/>
              </a:spcBef>
              <a:buNone/>
            </a:pPr>
            <a:endParaRPr>
              <a:solidFill>
                <a:srgbClr val="FFFFFF"/>
              </a:solidFill>
            </a:endParaRPr>
          </a:p>
        </p:txBody>
      </p:sp>
      <p:sp>
        <p:nvSpPr>
          <p:cNvPr id="171" name="Shape 171"/>
          <p:cNvSpPr txBox="1"/>
          <p:nvPr/>
        </p:nvSpPr>
        <p:spPr>
          <a:xfrm rot="-697">
            <a:off x="4746424" y="3049200"/>
            <a:ext cx="1478400" cy="816900"/>
          </a:xfrm>
          <a:prstGeom prst="rect">
            <a:avLst/>
          </a:prstGeom>
          <a:noFill/>
          <a:ln>
            <a:noFill/>
          </a:ln>
        </p:spPr>
        <p:txBody>
          <a:bodyPr lIns="91425" tIns="91425" rIns="91425" bIns="91425" anchor="t" anchorCtr="0">
            <a:noAutofit/>
          </a:bodyPr>
          <a:lstStyle/>
          <a:p>
            <a:pPr lvl="0" rtl="0">
              <a:spcBef>
                <a:spcPts val="0"/>
              </a:spcBef>
              <a:buNone/>
            </a:pPr>
            <a:r>
              <a:rPr lang="en" sz="4800" b="1"/>
              <a:t>75%</a:t>
            </a:r>
          </a:p>
        </p:txBody>
      </p:sp>
      <p:pic>
        <p:nvPicPr>
          <p:cNvPr id="172" name="Shape 172"/>
          <p:cNvPicPr preferRelativeResize="0"/>
          <p:nvPr/>
        </p:nvPicPr>
        <p:blipFill>
          <a:blip r:embed="rId3">
            <a:alphaModFix/>
          </a:blip>
          <a:stretch>
            <a:fillRect/>
          </a:stretch>
        </p:blipFill>
        <p:spPr>
          <a:xfrm>
            <a:off x="1150400" y="870774"/>
            <a:ext cx="6843200" cy="4111624"/>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3990075" y="170375"/>
            <a:ext cx="4883849" cy="2416975"/>
          </a:xfrm>
          <a:prstGeom prst="rect">
            <a:avLst/>
          </a:prstGeom>
          <a:noFill/>
          <a:ln>
            <a:noFill/>
          </a:ln>
        </p:spPr>
      </p:pic>
      <p:sp>
        <p:nvSpPr>
          <p:cNvPr id="178" name="Shape 178"/>
          <p:cNvSpPr txBox="1"/>
          <p:nvPr/>
        </p:nvSpPr>
        <p:spPr>
          <a:xfrm>
            <a:off x="0" y="237475"/>
            <a:ext cx="2327700" cy="1508099"/>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3F3F3"/>
                </a:solidFill>
                <a:latin typeface="Calibri"/>
                <a:ea typeface="Calibri"/>
                <a:cs typeface="Calibri"/>
                <a:sym typeface="Calibri"/>
              </a:rPr>
              <a:t>How do you read Pinnacle?</a:t>
            </a:r>
          </a:p>
        </p:txBody>
      </p:sp>
      <p:sp>
        <p:nvSpPr>
          <p:cNvPr id="179" name="Shape 179"/>
          <p:cNvSpPr txBox="1"/>
          <p:nvPr/>
        </p:nvSpPr>
        <p:spPr>
          <a:xfrm>
            <a:off x="154400" y="1971300"/>
            <a:ext cx="7065899" cy="3099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000">
                <a:solidFill>
                  <a:srgbClr val="F3F3F3"/>
                </a:solidFill>
                <a:latin typeface="Calibri"/>
                <a:ea typeface="Calibri"/>
                <a:cs typeface="Calibri"/>
                <a:sym typeface="Calibri"/>
              </a:rPr>
              <a:t>Student #1</a:t>
            </a:r>
          </a:p>
          <a:p>
            <a:pPr lvl="0" rtl="0">
              <a:lnSpc>
                <a:spcPct val="115000"/>
              </a:lnSpc>
              <a:spcBef>
                <a:spcPts val="0"/>
              </a:spcBef>
              <a:buNone/>
            </a:pPr>
            <a:r>
              <a:rPr lang="en" sz="3000">
                <a:solidFill>
                  <a:srgbClr val="F3F3F3"/>
                </a:solidFill>
              </a:rPr>
              <a:t>•</a:t>
            </a:r>
            <a:r>
              <a:rPr lang="en" sz="3000">
                <a:solidFill>
                  <a:srgbClr val="F3F3F3"/>
                </a:solidFill>
                <a:latin typeface="Calibri"/>
                <a:ea typeface="Calibri"/>
                <a:cs typeface="Calibri"/>
                <a:sym typeface="Calibri"/>
              </a:rPr>
              <a:t>Has made corrections and taken one retest for Combining Like Terms.</a:t>
            </a:r>
          </a:p>
          <a:p>
            <a:pPr lvl="0" rtl="0">
              <a:lnSpc>
                <a:spcPct val="115000"/>
              </a:lnSpc>
              <a:spcBef>
                <a:spcPts val="0"/>
              </a:spcBef>
              <a:buNone/>
            </a:pPr>
            <a:r>
              <a:rPr lang="en" sz="3000">
                <a:solidFill>
                  <a:srgbClr val="F3F3F3"/>
                </a:solidFill>
              </a:rPr>
              <a:t>•</a:t>
            </a:r>
            <a:r>
              <a:rPr lang="en" sz="3000">
                <a:solidFill>
                  <a:srgbClr val="F3F3F3"/>
                </a:solidFill>
                <a:latin typeface="Calibri"/>
                <a:ea typeface="Calibri"/>
                <a:cs typeface="Calibri"/>
                <a:sym typeface="Calibri"/>
              </a:rPr>
              <a:t>Has attempted corrections for Distributive Property but hasn’t taken the retest</a:t>
            </a:r>
          </a:p>
        </p:txBody>
      </p:sp>
      <p:pic>
        <p:nvPicPr>
          <p:cNvPr id="180" name="Shape 180"/>
          <p:cNvPicPr preferRelativeResize="0"/>
          <p:nvPr/>
        </p:nvPicPr>
        <p:blipFill>
          <a:blip r:embed="rId4">
            <a:alphaModFix/>
          </a:blip>
          <a:stretch>
            <a:fillRect/>
          </a:stretch>
        </p:blipFill>
        <p:spPr>
          <a:xfrm>
            <a:off x="2420600" y="1012150"/>
            <a:ext cx="762000" cy="733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4086300" y="283025"/>
            <a:ext cx="4714075" cy="2329550"/>
          </a:xfrm>
          <a:prstGeom prst="rect">
            <a:avLst/>
          </a:prstGeom>
          <a:noFill/>
          <a:ln>
            <a:noFill/>
          </a:ln>
        </p:spPr>
      </p:pic>
      <p:sp>
        <p:nvSpPr>
          <p:cNvPr id="186" name="Shape 186"/>
          <p:cNvSpPr txBox="1"/>
          <p:nvPr/>
        </p:nvSpPr>
        <p:spPr>
          <a:xfrm>
            <a:off x="178125" y="2042550"/>
            <a:ext cx="7208400" cy="28977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000">
                <a:solidFill>
                  <a:srgbClr val="F3F3F3"/>
                </a:solidFill>
                <a:latin typeface="Calibri"/>
                <a:ea typeface="Calibri"/>
                <a:cs typeface="Calibri"/>
                <a:sym typeface="Calibri"/>
              </a:rPr>
              <a:t>Student #2</a:t>
            </a:r>
          </a:p>
          <a:p>
            <a:pPr lvl="0" rtl="0">
              <a:lnSpc>
                <a:spcPct val="115000"/>
              </a:lnSpc>
              <a:spcBef>
                <a:spcPts val="0"/>
              </a:spcBef>
              <a:buNone/>
            </a:pPr>
            <a:r>
              <a:rPr lang="en" sz="3000">
                <a:solidFill>
                  <a:srgbClr val="F3F3F3"/>
                </a:solidFill>
              </a:rPr>
              <a:t>•</a:t>
            </a:r>
            <a:r>
              <a:rPr lang="en" sz="3000">
                <a:solidFill>
                  <a:srgbClr val="F3F3F3"/>
                </a:solidFill>
                <a:latin typeface="Calibri"/>
                <a:ea typeface="Calibri"/>
                <a:cs typeface="Calibri"/>
                <a:sym typeface="Calibri"/>
              </a:rPr>
              <a:t>Has made corrections and is ready to take a retest for Combining Like Terms.</a:t>
            </a:r>
          </a:p>
          <a:p>
            <a:pPr lvl="0" rtl="0">
              <a:lnSpc>
                <a:spcPct val="115000"/>
              </a:lnSpc>
              <a:spcBef>
                <a:spcPts val="0"/>
              </a:spcBef>
              <a:buNone/>
            </a:pPr>
            <a:r>
              <a:rPr lang="en" sz="3000">
                <a:solidFill>
                  <a:srgbClr val="F3F3F3"/>
                </a:solidFill>
              </a:rPr>
              <a:t>•</a:t>
            </a:r>
            <a:r>
              <a:rPr lang="en" sz="3000">
                <a:solidFill>
                  <a:srgbClr val="F3F3F3"/>
                </a:solidFill>
                <a:latin typeface="Calibri"/>
                <a:ea typeface="Calibri"/>
                <a:cs typeface="Calibri"/>
                <a:sym typeface="Calibri"/>
              </a:rPr>
              <a:t>Has made corrections and taken a retest for Distributive Property.</a:t>
            </a:r>
          </a:p>
        </p:txBody>
      </p:sp>
      <p:pic>
        <p:nvPicPr>
          <p:cNvPr id="187" name="Shape 187"/>
          <p:cNvPicPr preferRelativeResize="0"/>
          <p:nvPr/>
        </p:nvPicPr>
        <p:blipFill>
          <a:blip r:embed="rId4">
            <a:alphaModFix/>
          </a:blip>
          <a:stretch>
            <a:fillRect/>
          </a:stretch>
        </p:blipFill>
        <p:spPr>
          <a:xfrm>
            <a:off x="3133125" y="1594025"/>
            <a:ext cx="762000" cy="7334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Shape 192"/>
          <p:cNvPicPr preferRelativeResize="0"/>
          <p:nvPr/>
        </p:nvPicPr>
        <p:blipFill>
          <a:blip r:embed="rId3">
            <a:alphaModFix/>
          </a:blip>
          <a:stretch>
            <a:fillRect/>
          </a:stretch>
        </p:blipFill>
        <p:spPr>
          <a:xfrm>
            <a:off x="4086300" y="283025"/>
            <a:ext cx="4714075" cy="2329550"/>
          </a:xfrm>
          <a:prstGeom prst="rect">
            <a:avLst/>
          </a:prstGeom>
          <a:noFill/>
          <a:ln>
            <a:noFill/>
          </a:ln>
        </p:spPr>
      </p:pic>
      <p:pic>
        <p:nvPicPr>
          <p:cNvPr id="193" name="Shape 193"/>
          <p:cNvPicPr preferRelativeResize="0"/>
          <p:nvPr/>
        </p:nvPicPr>
        <p:blipFill>
          <a:blip r:embed="rId4">
            <a:alphaModFix/>
          </a:blip>
          <a:stretch>
            <a:fillRect/>
          </a:stretch>
        </p:blipFill>
        <p:spPr>
          <a:xfrm>
            <a:off x="3133125" y="2069025"/>
            <a:ext cx="762000" cy="733425"/>
          </a:xfrm>
          <a:prstGeom prst="rect">
            <a:avLst/>
          </a:prstGeom>
          <a:noFill/>
          <a:ln>
            <a:noFill/>
          </a:ln>
        </p:spPr>
      </p:pic>
      <p:sp>
        <p:nvSpPr>
          <p:cNvPr id="194" name="Shape 194"/>
          <p:cNvSpPr txBox="1"/>
          <p:nvPr/>
        </p:nvSpPr>
        <p:spPr>
          <a:xfrm>
            <a:off x="166250" y="2161300"/>
            <a:ext cx="8324699" cy="2885699"/>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3000">
                <a:solidFill>
                  <a:srgbClr val="FFFFFF"/>
                </a:solidFill>
                <a:latin typeface="Calibri"/>
                <a:ea typeface="Calibri"/>
                <a:cs typeface="Calibri"/>
                <a:sym typeface="Calibri"/>
              </a:rPr>
              <a:t>Student #3</a:t>
            </a:r>
          </a:p>
          <a:p>
            <a:pPr lvl="0" rtl="0">
              <a:lnSpc>
                <a:spcPct val="115000"/>
              </a:lnSpc>
              <a:spcBef>
                <a:spcPts val="0"/>
              </a:spcBef>
              <a:buNone/>
            </a:pPr>
            <a:r>
              <a:rPr lang="en" sz="3000">
                <a:solidFill>
                  <a:srgbClr val="FFFFFF"/>
                </a:solidFill>
              </a:rPr>
              <a:t>•</a:t>
            </a:r>
            <a:r>
              <a:rPr lang="en" sz="3000">
                <a:solidFill>
                  <a:srgbClr val="FFFFFF"/>
                </a:solidFill>
                <a:latin typeface="Calibri"/>
                <a:ea typeface="Calibri"/>
                <a:cs typeface="Calibri"/>
                <a:sym typeface="Calibri"/>
              </a:rPr>
              <a:t>Has made corrections and two retests for Combining Like Terms.</a:t>
            </a:r>
          </a:p>
          <a:p>
            <a:pPr lvl="0" rtl="0">
              <a:lnSpc>
                <a:spcPct val="115000"/>
              </a:lnSpc>
              <a:spcBef>
                <a:spcPts val="0"/>
              </a:spcBef>
              <a:buNone/>
            </a:pPr>
            <a:r>
              <a:rPr lang="en" sz="3000">
                <a:solidFill>
                  <a:srgbClr val="FFFFFF"/>
                </a:solidFill>
              </a:rPr>
              <a:t>•</a:t>
            </a:r>
            <a:r>
              <a:rPr lang="en" sz="3000">
                <a:solidFill>
                  <a:srgbClr val="FFFFFF"/>
                </a:solidFill>
                <a:latin typeface="Calibri"/>
                <a:ea typeface="Calibri"/>
                <a:cs typeface="Calibri"/>
                <a:sym typeface="Calibri"/>
              </a:rPr>
              <a:t>Has made corrections for Distributive Property and taken one retest.</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457200" y="297625"/>
            <a:ext cx="8229600" cy="4678199"/>
          </a:xfrm>
          <a:prstGeom prst="rect">
            <a:avLst/>
          </a:prstGeom>
        </p:spPr>
        <p:txBody>
          <a:bodyPr lIns="91425" tIns="91425" rIns="91425" bIns="91425" anchor="t" anchorCtr="0">
            <a:noAutofit/>
          </a:bodyPr>
          <a:lstStyle/>
          <a:p>
            <a:pPr algn="ctr" rtl="0">
              <a:spcBef>
                <a:spcPts val="0"/>
              </a:spcBef>
              <a:buNone/>
            </a:pPr>
            <a:r>
              <a:rPr lang="en" sz="4000">
                <a:solidFill>
                  <a:srgbClr val="FFFFFF"/>
                </a:solidFill>
                <a:latin typeface="Calibri"/>
                <a:ea typeface="Calibri"/>
                <a:cs typeface="Calibri"/>
                <a:sym typeface="Calibri"/>
              </a:rPr>
              <a:t>How will I use the information from Pinnacle?</a:t>
            </a:r>
          </a:p>
          <a:p>
            <a:pPr lvl="0" rtl="0">
              <a:lnSpc>
                <a:spcPct val="115000"/>
              </a:lnSpc>
              <a:spcBef>
                <a:spcPts val="0"/>
              </a:spcBef>
              <a:buClr>
                <a:schemeClr val="dk1"/>
              </a:buClr>
              <a:buSzPct val="34375"/>
              <a:buFont typeface="Arial"/>
              <a:buNone/>
            </a:pPr>
            <a:r>
              <a:rPr lang="en" sz="3200">
                <a:solidFill>
                  <a:srgbClr val="FFFFFF"/>
                </a:solidFill>
                <a:latin typeface="Arial"/>
                <a:ea typeface="Arial"/>
                <a:cs typeface="Arial"/>
                <a:sym typeface="Arial"/>
              </a:rPr>
              <a:t>•</a:t>
            </a:r>
            <a:r>
              <a:rPr lang="en" sz="3200">
                <a:solidFill>
                  <a:srgbClr val="FFFFFF"/>
                </a:solidFill>
                <a:latin typeface="Calibri"/>
                <a:ea typeface="Calibri"/>
                <a:cs typeface="Calibri"/>
                <a:sym typeface="Calibri"/>
              </a:rPr>
              <a:t>Who needs reteaching? (either in class or through ELT tutoring). </a:t>
            </a:r>
          </a:p>
          <a:p>
            <a:pPr lvl="0" rtl="0">
              <a:lnSpc>
                <a:spcPct val="115000"/>
              </a:lnSpc>
              <a:spcBef>
                <a:spcPts val="0"/>
              </a:spcBef>
              <a:buClr>
                <a:schemeClr val="dk1"/>
              </a:buClr>
              <a:buSzPct val="34375"/>
              <a:buFont typeface="Arial"/>
              <a:buNone/>
            </a:pPr>
            <a:r>
              <a:rPr lang="en" sz="3200">
                <a:solidFill>
                  <a:srgbClr val="FFFFFF"/>
                </a:solidFill>
                <a:latin typeface="Arial"/>
                <a:ea typeface="Arial"/>
                <a:cs typeface="Arial"/>
                <a:sym typeface="Arial"/>
              </a:rPr>
              <a:t>•</a:t>
            </a:r>
            <a:r>
              <a:rPr lang="en" sz="3200">
                <a:solidFill>
                  <a:srgbClr val="FFFFFF"/>
                </a:solidFill>
                <a:latin typeface="Calibri"/>
                <a:ea typeface="Calibri"/>
                <a:cs typeface="Calibri"/>
                <a:sym typeface="Calibri"/>
              </a:rPr>
              <a:t>What portion of the class needs reteaching?</a:t>
            </a:r>
          </a:p>
          <a:p>
            <a:pPr lvl="0" rtl="0">
              <a:lnSpc>
                <a:spcPct val="115000"/>
              </a:lnSpc>
              <a:spcBef>
                <a:spcPts val="0"/>
              </a:spcBef>
              <a:buClr>
                <a:schemeClr val="dk1"/>
              </a:buClr>
              <a:buSzPct val="34375"/>
              <a:buFont typeface="Arial"/>
              <a:buNone/>
            </a:pPr>
            <a:r>
              <a:rPr lang="en" sz="3200">
                <a:solidFill>
                  <a:srgbClr val="FFFFFF"/>
                </a:solidFill>
                <a:latin typeface="Arial"/>
                <a:ea typeface="Arial"/>
                <a:cs typeface="Arial"/>
                <a:sym typeface="Arial"/>
              </a:rPr>
              <a:t>•</a:t>
            </a:r>
            <a:r>
              <a:rPr lang="en" sz="3200">
                <a:solidFill>
                  <a:srgbClr val="FFFFFF"/>
                </a:solidFill>
                <a:latin typeface="Calibri"/>
                <a:ea typeface="Calibri"/>
                <a:cs typeface="Calibri"/>
                <a:sym typeface="Calibri"/>
              </a:rPr>
              <a:t>Who needs enrichment?</a:t>
            </a:r>
          </a:p>
          <a:p>
            <a:pPr lvl="0" rtl="0">
              <a:lnSpc>
                <a:spcPct val="115000"/>
              </a:lnSpc>
              <a:spcBef>
                <a:spcPts val="0"/>
              </a:spcBef>
              <a:buClr>
                <a:schemeClr val="dk1"/>
              </a:buClr>
              <a:buSzPct val="34375"/>
              <a:buFont typeface="Arial"/>
              <a:buNone/>
            </a:pPr>
            <a:r>
              <a:rPr lang="en" sz="3200">
                <a:solidFill>
                  <a:srgbClr val="FFFFFF"/>
                </a:solidFill>
                <a:latin typeface="Arial"/>
                <a:ea typeface="Arial"/>
                <a:cs typeface="Arial"/>
                <a:sym typeface="Arial"/>
              </a:rPr>
              <a:t>•</a:t>
            </a:r>
            <a:r>
              <a:rPr lang="en" sz="3200">
                <a:solidFill>
                  <a:srgbClr val="FFFFFF"/>
                </a:solidFill>
                <a:latin typeface="Calibri"/>
                <a:ea typeface="Calibri"/>
                <a:cs typeface="Calibri"/>
                <a:sym typeface="Calibri"/>
              </a:rPr>
              <a:t>Who is ready for reassessment?</a:t>
            </a:r>
          </a:p>
          <a:p>
            <a:pPr rtl="0">
              <a:spcBef>
                <a:spcPts val="0"/>
              </a:spcBef>
              <a:buNone/>
            </a:pPr>
            <a:endParaRPr sz="4000">
              <a:solidFill>
                <a:schemeClr val="dk1"/>
              </a:solidFill>
              <a:latin typeface="Calibri"/>
              <a:ea typeface="Calibri"/>
              <a:cs typeface="Calibri"/>
              <a:sym typeface="Calibri"/>
            </a:endParaRPr>
          </a:p>
          <a:p>
            <a:pPr>
              <a:spcBef>
                <a:spcPts val="0"/>
              </a:spcBef>
              <a:buNone/>
            </a:pPr>
            <a:endParaRPr sz="400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570026"/>
            <a:ext cx="8229600" cy="2250899"/>
          </a:xfrm>
          <a:prstGeom prst="rect">
            <a:avLst/>
          </a:prstGeom>
        </p:spPr>
        <p:txBody>
          <a:bodyPr lIns="91425" tIns="91425" rIns="91425" bIns="91425" anchor="b" anchorCtr="0">
            <a:noAutofit/>
          </a:bodyPr>
          <a:lstStyle/>
          <a:p>
            <a:pPr lvl="0" algn="ctr">
              <a:lnSpc>
                <a:spcPct val="115000"/>
              </a:lnSpc>
              <a:spcBef>
                <a:spcPts val="0"/>
              </a:spcBef>
              <a:buClr>
                <a:schemeClr val="dk1"/>
              </a:buClr>
              <a:buSzPct val="30555"/>
              <a:buFont typeface="Arial"/>
              <a:buNone/>
            </a:pPr>
            <a:r>
              <a:rPr lang="en" b="0">
                <a:solidFill>
                  <a:srgbClr val="F3F3F3"/>
                </a:solidFill>
                <a:latin typeface="Calibri"/>
                <a:ea typeface="Calibri"/>
                <a:cs typeface="Calibri"/>
                <a:sym typeface="Calibri"/>
              </a:rPr>
              <a:t>You will see comments about a student’s strengths or weaknesses in that concept.</a:t>
            </a:r>
          </a:p>
        </p:txBody>
      </p:sp>
      <p:pic>
        <p:nvPicPr>
          <p:cNvPr id="205" name="Shape 205"/>
          <p:cNvPicPr preferRelativeResize="0"/>
          <p:nvPr/>
        </p:nvPicPr>
        <p:blipFill>
          <a:blip r:embed="rId3">
            <a:alphaModFix/>
          </a:blip>
          <a:stretch>
            <a:fillRect/>
          </a:stretch>
        </p:blipFill>
        <p:spPr>
          <a:xfrm>
            <a:off x="457200" y="3477500"/>
            <a:ext cx="8229600" cy="962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170403"/>
            <a:ext cx="8229600" cy="857400"/>
          </a:xfrm>
          <a:prstGeom prst="rect">
            <a:avLst/>
          </a:prstGeom>
        </p:spPr>
        <p:txBody>
          <a:bodyPr lIns="91425" tIns="91425" rIns="91425" bIns="91425" anchor="ctr" anchorCtr="0">
            <a:noAutofit/>
          </a:bodyPr>
          <a:lstStyle/>
          <a:p>
            <a:pPr algn="ctr">
              <a:spcBef>
                <a:spcPts val="0"/>
              </a:spcBef>
              <a:buNone/>
            </a:pPr>
            <a:r>
              <a:rPr lang="en" sz="3000">
                <a:solidFill>
                  <a:srgbClr val="00FFFF"/>
                </a:solidFill>
              </a:rPr>
              <a:t>8th Grade Math Units</a:t>
            </a:r>
          </a:p>
        </p:txBody>
      </p:sp>
      <p:graphicFrame>
        <p:nvGraphicFramePr>
          <p:cNvPr id="211" name="Shape 211"/>
          <p:cNvGraphicFramePr/>
          <p:nvPr/>
        </p:nvGraphicFramePr>
        <p:xfrm>
          <a:off x="703000" y="1027800"/>
          <a:ext cx="7963300" cy="4111530"/>
        </p:xfrm>
        <a:graphic>
          <a:graphicData uri="http://schemas.openxmlformats.org/drawingml/2006/table">
            <a:tbl>
              <a:tblPr>
                <a:noFill/>
                <a:tableStyleId>{F63FB745-F53C-4E11-AC60-E8653F1111C3}</a:tableStyleId>
              </a:tblPr>
              <a:tblGrid>
                <a:gridCol w="3981650"/>
                <a:gridCol w="3981650"/>
              </a:tblGrid>
              <a:tr h="625000">
                <a:tc>
                  <a:txBody>
                    <a:bodyPr/>
                    <a:lstStyle/>
                    <a:p>
                      <a:pPr algn="ctr">
                        <a:spcBef>
                          <a:spcPts val="0"/>
                        </a:spcBef>
                        <a:buNone/>
                      </a:pPr>
                      <a:r>
                        <a:rPr lang="en" sz="1800" b="1"/>
                        <a:t>TERM 1</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c>
                  <a:txBody>
                    <a:bodyPr/>
                    <a:lstStyle/>
                    <a:p>
                      <a:pPr algn="ctr">
                        <a:spcBef>
                          <a:spcPts val="0"/>
                        </a:spcBef>
                        <a:buNone/>
                      </a:pPr>
                      <a:r>
                        <a:rPr lang="en" sz="1800" b="1"/>
                        <a:t>TERM 2</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r>
              <a:tr h="1300275">
                <a:tc>
                  <a:txBody>
                    <a:bodyPr/>
                    <a:lstStyle/>
                    <a:p>
                      <a:pPr marL="457200" lvl="0" indent="-355600" rtl="0">
                        <a:spcBef>
                          <a:spcPts val="0"/>
                        </a:spcBef>
                        <a:buClr>
                          <a:srgbClr val="000000"/>
                        </a:buClr>
                        <a:buSzPct val="100000"/>
                        <a:buFont typeface="Arial"/>
                        <a:buChar char="●"/>
                      </a:pPr>
                      <a:r>
                        <a:rPr lang="en" sz="2000" i="1"/>
                        <a:t>Pythagorean Theorem</a:t>
                      </a:r>
                    </a:p>
                    <a:p>
                      <a:pPr marL="457200" lvl="0" indent="-355600" rtl="0">
                        <a:spcBef>
                          <a:spcPts val="0"/>
                        </a:spcBef>
                        <a:buClr>
                          <a:srgbClr val="000000"/>
                        </a:buClr>
                        <a:buSzPct val="100000"/>
                        <a:buFont typeface="Arial"/>
                        <a:buChar char="●"/>
                      </a:pPr>
                      <a:r>
                        <a:rPr lang="en" sz="2000" i="1"/>
                        <a:t>Input-Output Relationships</a:t>
                      </a:r>
                    </a:p>
                    <a:p>
                      <a:pPr marL="457200" lvl="0" indent="-355600" rtl="0">
                        <a:spcBef>
                          <a:spcPts val="0"/>
                        </a:spcBef>
                        <a:buClr>
                          <a:srgbClr val="000000"/>
                        </a:buClr>
                        <a:buSzPct val="100000"/>
                        <a:buFont typeface="Arial"/>
                        <a:buChar char="●"/>
                      </a:pPr>
                      <a:r>
                        <a:rPr lang="en" sz="2000" i="1"/>
                        <a:t>Linear Functions</a:t>
                      </a:r>
                    </a:p>
                    <a:p>
                      <a:pPr lvl="0" rtl="0">
                        <a:spcBef>
                          <a:spcPts val="0"/>
                        </a:spcBef>
                        <a:buNone/>
                      </a:pPr>
                      <a:r>
                        <a:rPr lang="en" sz="1200" i="1"/>
                        <a:t>(10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c>
                  <a:txBody>
                    <a:bodyPr/>
                    <a:lstStyle/>
                    <a:p>
                      <a:pPr marL="457200" lvl="0" indent="-355600" rtl="0">
                        <a:spcBef>
                          <a:spcPts val="0"/>
                        </a:spcBef>
                        <a:buClr>
                          <a:srgbClr val="000000"/>
                        </a:buClr>
                        <a:buSzPct val="100000"/>
                        <a:buFont typeface="Arial"/>
                        <a:buChar char="●"/>
                      </a:pPr>
                      <a:r>
                        <a:rPr lang="en" sz="2000" i="1"/>
                        <a:t>Expressions and Equations</a:t>
                      </a:r>
                    </a:p>
                    <a:p>
                      <a:pPr marL="457200" lvl="0" indent="-355600" rtl="0">
                        <a:spcBef>
                          <a:spcPts val="0"/>
                        </a:spcBef>
                        <a:buClr>
                          <a:srgbClr val="000000"/>
                        </a:buClr>
                        <a:buSzPct val="100000"/>
                        <a:buFont typeface="Arial"/>
                        <a:buChar char="●"/>
                      </a:pPr>
                      <a:r>
                        <a:rPr lang="en" sz="2000" i="1"/>
                        <a:t>Formulating and Solving Linear Functions</a:t>
                      </a:r>
                    </a:p>
                    <a:p>
                      <a:pPr lvl="0" rtl="0">
                        <a:spcBef>
                          <a:spcPts val="0"/>
                        </a:spcBef>
                        <a:buNone/>
                      </a:pPr>
                      <a:r>
                        <a:rPr lang="en" sz="1200" i="1">
                          <a:solidFill>
                            <a:schemeClr val="dk1"/>
                          </a:solidFill>
                        </a:rPr>
                        <a:t>(5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r>
              <a:tr h="601325">
                <a:tc>
                  <a:txBody>
                    <a:bodyPr/>
                    <a:lstStyle/>
                    <a:p>
                      <a:pPr lvl="0" algn="ctr" rtl="0">
                        <a:spcBef>
                          <a:spcPts val="0"/>
                        </a:spcBef>
                        <a:buNone/>
                      </a:pPr>
                      <a:r>
                        <a:rPr lang="en" sz="1800" b="1"/>
                        <a:t>TERM 3</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r>
                        <a:rPr lang="en" sz="1800" b="1"/>
                        <a:t>TERM 4</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r>
              <a:tr h="1300275">
                <a:tc>
                  <a:txBody>
                    <a:bodyPr/>
                    <a:lstStyle/>
                    <a:p>
                      <a:pPr marL="457200" lvl="0" indent="-355600" rtl="0">
                        <a:spcBef>
                          <a:spcPts val="0"/>
                        </a:spcBef>
                        <a:buClr>
                          <a:srgbClr val="000000"/>
                        </a:buClr>
                        <a:buSzPct val="100000"/>
                        <a:buFont typeface="Arial"/>
                        <a:buChar char="●"/>
                      </a:pPr>
                      <a:r>
                        <a:rPr lang="en" sz="2000" i="1"/>
                        <a:t>Transformations</a:t>
                      </a:r>
                    </a:p>
                    <a:p>
                      <a:pPr marL="457200" lvl="0" indent="-355600" rtl="0">
                        <a:spcBef>
                          <a:spcPts val="0"/>
                        </a:spcBef>
                        <a:buClr>
                          <a:srgbClr val="000000"/>
                        </a:buClr>
                        <a:buSzPct val="100000"/>
                        <a:buFont typeface="Arial"/>
                        <a:buChar char="●"/>
                      </a:pPr>
                      <a:r>
                        <a:rPr lang="en" sz="2000" i="1"/>
                        <a:t>Working with Exponents</a:t>
                      </a:r>
                    </a:p>
                    <a:p>
                      <a:pPr lvl="0" rtl="0">
                        <a:spcBef>
                          <a:spcPts val="0"/>
                        </a:spcBef>
                        <a:buNone/>
                      </a:pPr>
                      <a:r>
                        <a:rPr lang="en" sz="1200" i="1">
                          <a:solidFill>
                            <a:schemeClr val="dk1"/>
                          </a:solidFill>
                        </a:rPr>
                        <a:t>(10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c>
                  <a:txBody>
                    <a:bodyPr/>
                    <a:lstStyle/>
                    <a:p>
                      <a:pPr marL="457200" lvl="0" indent="-355600" rtl="0">
                        <a:spcBef>
                          <a:spcPts val="0"/>
                        </a:spcBef>
                        <a:buClr>
                          <a:srgbClr val="000000"/>
                        </a:buClr>
                        <a:buSzPct val="100000"/>
                        <a:buFont typeface="Arial"/>
                        <a:buChar char="●"/>
                      </a:pPr>
                      <a:r>
                        <a:rPr lang="en" sz="2000" i="1"/>
                        <a:t>Volume</a:t>
                      </a:r>
                    </a:p>
                    <a:p>
                      <a:pPr marL="457200" lvl="0" indent="-355600" rtl="0">
                        <a:spcBef>
                          <a:spcPts val="0"/>
                        </a:spcBef>
                        <a:buClr>
                          <a:srgbClr val="000000"/>
                        </a:buClr>
                        <a:buSzPct val="100000"/>
                        <a:buFont typeface="Arial"/>
                        <a:buChar char="●"/>
                      </a:pPr>
                      <a:r>
                        <a:rPr lang="en" sz="2000" i="1"/>
                        <a:t>Radicals and the Real Number System</a:t>
                      </a:r>
                    </a:p>
                    <a:p>
                      <a:pPr marL="457200" lvl="0" indent="-355600" rtl="0">
                        <a:spcBef>
                          <a:spcPts val="0"/>
                        </a:spcBef>
                        <a:buClr>
                          <a:srgbClr val="000000"/>
                        </a:buClr>
                        <a:buSzPct val="100000"/>
                        <a:buFont typeface="Arial"/>
                        <a:buChar char="●"/>
                      </a:pPr>
                      <a:r>
                        <a:rPr lang="en" sz="2000" i="1"/>
                        <a:t>Statistics and Probability</a:t>
                      </a:r>
                    </a:p>
                    <a:p>
                      <a:pPr lvl="0" rtl="0">
                        <a:spcBef>
                          <a:spcPts val="0"/>
                        </a:spcBef>
                        <a:buNone/>
                      </a:pPr>
                      <a:r>
                        <a:rPr lang="en" sz="1200" i="1">
                          <a:solidFill>
                            <a:schemeClr val="dk1"/>
                          </a:solidFill>
                        </a:rPr>
                        <a:t>(8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5"/>
            <a:ext cx="8229600" cy="637200"/>
          </a:xfrm>
          <a:prstGeom prst="rect">
            <a:avLst/>
          </a:prstGeom>
        </p:spPr>
        <p:txBody>
          <a:bodyPr lIns="91425" tIns="91425" rIns="91425" bIns="91425" anchor="b" anchorCtr="0">
            <a:noAutofit/>
          </a:bodyPr>
          <a:lstStyle/>
          <a:p>
            <a:pPr algn="ctr">
              <a:spcBef>
                <a:spcPts val="0"/>
              </a:spcBef>
              <a:buNone/>
            </a:pPr>
            <a:r>
              <a:rPr lang="en" sz="3000">
                <a:solidFill>
                  <a:srgbClr val="00FFFF"/>
                </a:solidFill>
              </a:rPr>
              <a:t>8th Grade Common Core Algebra Units</a:t>
            </a:r>
          </a:p>
        </p:txBody>
      </p:sp>
      <p:graphicFrame>
        <p:nvGraphicFramePr>
          <p:cNvPr id="217" name="Shape 217"/>
          <p:cNvGraphicFramePr/>
          <p:nvPr/>
        </p:nvGraphicFramePr>
        <p:xfrm>
          <a:off x="590350" y="778400"/>
          <a:ext cx="7963300" cy="4114680"/>
        </p:xfrm>
        <a:graphic>
          <a:graphicData uri="http://schemas.openxmlformats.org/drawingml/2006/table">
            <a:tbl>
              <a:tblPr>
                <a:noFill/>
                <a:tableStyleId>{4392984B-08F1-45E3-A281-F08C72D71E7E}</a:tableStyleId>
              </a:tblPr>
              <a:tblGrid>
                <a:gridCol w="3981650"/>
                <a:gridCol w="3981650"/>
              </a:tblGrid>
              <a:tr h="446875">
                <a:tc>
                  <a:txBody>
                    <a:bodyPr/>
                    <a:lstStyle/>
                    <a:p>
                      <a:pPr lvl="0" algn="ctr" rtl="0">
                        <a:spcBef>
                          <a:spcPts val="0"/>
                        </a:spcBef>
                        <a:buNone/>
                      </a:pPr>
                      <a:r>
                        <a:rPr lang="en" sz="1800" b="1"/>
                        <a:t>TERM 1</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r>
                        <a:rPr lang="en" sz="1800" b="1"/>
                        <a:t>TERM 2</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r>
              <a:tr h="1300275">
                <a:tc>
                  <a:txBody>
                    <a:bodyPr/>
                    <a:lstStyle/>
                    <a:p>
                      <a:pPr marL="457200" lvl="0" indent="-342900" rtl="0">
                        <a:spcBef>
                          <a:spcPts val="0"/>
                        </a:spcBef>
                        <a:buClr>
                          <a:srgbClr val="000000"/>
                        </a:buClr>
                        <a:buSzPct val="100000"/>
                        <a:buFont typeface="Arial"/>
                        <a:buChar char="●"/>
                      </a:pPr>
                      <a:r>
                        <a:rPr lang="en" sz="1800" i="1"/>
                        <a:t>Representing Functions Mathematically</a:t>
                      </a:r>
                    </a:p>
                    <a:p>
                      <a:pPr marL="457200" lvl="0" indent="-342900" rtl="0">
                        <a:spcBef>
                          <a:spcPts val="0"/>
                        </a:spcBef>
                        <a:buClr>
                          <a:srgbClr val="000000"/>
                        </a:buClr>
                        <a:buSzPct val="100000"/>
                        <a:buFont typeface="Arial"/>
                        <a:buChar char="●"/>
                      </a:pPr>
                      <a:r>
                        <a:rPr lang="en" sz="1800" i="1"/>
                        <a:t>Linear Functions</a:t>
                      </a:r>
                    </a:p>
                    <a:p>
                      <a:pPr rtl="0">
                        <a:spcBef>
                          <a:spcPts val="0"/>
                        </a:spcBef>
                        <a:buNone/>
                      </a:pPr>
                      <a:endParaRPr sz="1200" i="1">
                        <a:solidFill>
                          <a:schemeClr val="dk1"/>
                        </a:solidFill>
                      </a:endParaRPr>
                    </a:p>
                    <a:p>
                      <a:pPr lvl="0" rtl="0">
                        <a:spcBef>
                          <a:spcPts val="0"/>
                        </a:spcBef>
                        <a:buNone/>
                      </a:pPr>
                      <a:r>
                        <a:rPr lang="en" sz="1200" i="1">
                          <a:solidFill>
                            <a:schemeClr val="dk1"/>
                          </a:solidFill>
                        </a:rPr>
                        <a:t>(25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c>
                  <a:txBody>
                    <a:bodyPr/>
                    <a:lstStyle/>
                    <a:p>
                      <a:pPr marL="457200" lvl="0" indent="-342900" rtl="0">
                        <a:spcBef>
                          <a:spcPts val="0"/>
                        </a:spcBef>
                        <a:buClr>
                          <a:srgbClr val="000000"/>
                        </a:buClr>
                        <a:buSzPct val="100000"/>
                        <a:buFont typeface="Arial"/>
                        <a:buChar char="●"/>
                      </a:pPr>
                      <a:r>
                        <a:rPr lang="en" sz="1800" i="1"/>
                        <a:t>Statistics</a:t>
                      </a:r>
                    </a:p>
                    <a:p>
                      <a:pPr marL="457200" lvl="0" indent="-342900" rtl="0">
                        <a:spcBef>
                          <a:spcPts val="0"/>
                        </a:spcBef>
                        <a:buClr>
                          <a:srgbClr val="000000"/>
                        </a:buClr>
                        <a:buSzPct val="100000"/>
                        <a:buFont typeface="Arial"/>
                        <a:buChar char="●"/>
                      </a:pPr>
                      <a:r>
                        <a:rPr lang="en" sz="1800" i="1"/>
                        <a:t>Equations and Inequalities</a:t>
                      </a:r>
                    </a:p>
                    <a:p>
                      <a:pPr marL="457200" lvl="0" indent="-342900" rtl="0">
                        <a:spcBef>
                          <a:spcPts val="0"/>
                        </a:spcBef>
                        <a:buClr>
                          <a:srgbClr val="000000"/>
                        </a:buClr>
                        <a:buSzPct val="100000"/>
                        <a:buFont typeface="Arial"/>
                        <a:buChar char="●"/>
                      </a:pPr>
                      <a:r>
                        <a:rPr lang="en" sz="1800" i="1"/>
                        <a:t>Systems of Equations and Inequalities</a:t>
                      </a:r>
                    </a:p>
                    <a:p>
                      <a:pPr lvl="0" rtl="0">
                        <a:spcBef>
                          <a:spcPts val="0"/>
                        </a:spcBef>
                        <a:buNone/>
                      </a:pPr>
                      <a:r>
                        <a:rPr lang="en" sz="1200" i="1">
                          <a:solidFill>
                            <a:schemeClr val="dk1"/>
                          </a:solidFill>
                        </a:rPr>
                        <a:t>(22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r>
              <a:tr h="423200">
                <a:tc>
                  <a:txBody>
                    <a:bodyPr/>
                    <a:lstStyle/>
                    <a:p>
                      <a:pPr lvl="0" algn="ctr" rtl="0">
                        <a:spcBef>
                          <a:spcPts val="0"/>
                        </a:spcBef>
                        <a:buNone/>
                      </a:pPr>
                      <a:r>
                        <a:rPr lang="en" sz="1800" b="1"/>
                        <a:t>TERM 3</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c>
                  <a:txBody>
                    <a:bodyPr/>
                    <a:lstStyle/>
                    <a:p>
                      <a:pPr lvl="0" algn="ctr" rtl="0">
                        <a:spcBef>
                          <a:spcPts val="0"/>
                        </a:spcBef>
                        <a:buNone/>
                      </a:pPr>
                      <a:r>
                        <a:rPr lang="en" sz="1800" b="1"/>
                        <a:t>TERM 4</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9900"/>
                    </a:solidFill>
                  </a:tcPr>
                </a:tc>
              </a:tr>
              <a:tr h="1300275">
                <a:tc>
                  <a:txBody>
                    <a:bodyPr/>
                    <a:lstStyle/>
                    <a:p>
                      <a:pPr marL="457200" lvl="0" indent="-342900" rtl="0">
                        <a:spcBef>
                          <a:spcPts val="0"/>
                        </a:spcBef>
                        <a:buClr>
                          <a:srgbClr val="000000"/>
                        </a:buClr>
                        <a:buSzPct val="100000"/>
                        <a:buFont typeface="Arial"/>
                        <a:buChar char="●"/>
                      </a:pPr>
                      <a:r>
                        <a:rPr lang="en" sz="1800" i="1"/>
                        <a:t>Nonlinear Relationships</a:t>
                      </a:r>
                    </a:p>
                    <a:p>
                      <a:pPr marL="457200" lvl="0" indent="-342900" rtl="0">
                        <a:spcBef>
                          <a:spcPts val="0"/>
                        </a:spcBef>
                        <a:buClr>
                          <a:srgbClr val="000000"/>
                        </a:buClr>
                        <a:buSzPct val="100000"/>
                        <a:buFont typeface="Arial"/>
                        <a:buChar char="●"/>
                      </a:pPr>
                      <a:r>
                        <a:rPr lang="en" sz="1800" i="1"/>
                        <a:t>Exponential Functions and Equations</a:t>
                      </a:r>
                    </a:p>
                    <a:p>
                      <a:pPr marL="457200" lvl="0" indent="-342900" rtl="0">
                        <a:spcBef>
                          <a:spcPts val="0"/>
                        </a:spcBef>
                        <a:buClr>
                          <a:srgbClr val="000000"/>
                        </a:buClr>
                        <a:buSzPct val="100000"/>
                        <a:buFont typeface="Arial"/>
                        <a:buChar char="●"/>
                      </a:pPr>
                      <a:r>
                        <a:rPr lang="en" sz="1800" i="1"/>
                        <a:t>Polynomial Expressions and Functions</a:t>
                      </a:r>
                    </a:p>
                    <a:p>
                      <a:pPr lvl="0" rtl="0">
                        <a:spcBef>
                          <a:spcPts val="0"/>
                        </a:spcBef>
                        <a:buNone/>
                      </a:pPr>
                      <a:r>
                        <a:rPr lang="en" sz="1200" i="1">
                          <a:solidFill>
                            <a:schemeClr val="dk1"/>
                          </a:solidFill>
                        </a:rPr>
                        <a:t>(22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c>
                  <a:txBody>
                    <a:bodyPr/>
                    <a:lstStyle/>
                    <a:p>
                      <a:pPr marL="457200" lvl="0" indent="-342900" rtl="0">
                        <a:spcBef>
                          <a:spcPts val="0"/>
                        </a:spcBef>
                        <a:buClr>
                          <a:srgbClr val="000000"/>
                        </a:buClr>
                        <a:buSzPct val="100000"/>
                        <a:buFont typeface="Arial"/>
                        <a:buChar char="●"/>
                      </a:pPr>
                      <a:r>
                        <a:rPr lang="en" sz="1800" i="1"/>
                        <a:t>Graphing Quadratic Functions</a:t>
                      </a:r>
                    </a:p>
                    <a:p>
                      <a:pPr marL="457200" lvl="0" indent="-342900" rtl="0">
                        <a:spcBef>
                          <a:spcPts val="0"/>
                        </a:spcBef>
                        <a:buClr>
                          <a:srgbClr val="000000"/>
                        </a:buClr>
                        <a:buSzPct val="100000"/>
                        <a:buFont typeface="Arial"/>
                        <a:buChar char="●"/>
                      </a:pPr>
                      <a:r>
                        <a:rPr lang="en" sz="1800" i="1"/>
                        <a:t>Modeling and Writing Quadratic Equations</a:t>
                      </a:r>
                    </a:p>
                    <a:p>
                      <a:pPr rtl="0">
                        <a:spcBef>
                          <a:spcPts val="0"/>
                        </a:spcBef>
                        <a:buNone/>
                      </a:pPr>
                      <a:endParaRPr sz="1800" i="1"/>
                    </a:p>
                    <a:p>
                      <a:pPr rtl="0">
                        <a:spcBef>
                          <a:spcPts val="0"/>
                        </a:spcBef>
                        <a:buNone/>
                      </a:pPr>
                      <a:endParaRPr sz="1200" i="1">
                        <a:solidFill>
                          <a:schemeClr val="dk1"/>
                        </a:solidFill>
                      </a:endParaRPr>
                    </a:p>
                    <a:p>
                      <a:pPr lvl="0" rtl="0">
                        <a:spcBef>
                          <a:spcPts val="0"/>
                        </a:spcBef>
                        <a:buNone/>
                      </a:pPr>
                      <a:r>
                        <a:rPr lang="en" sz="1200" i="1">
                          <a:solidFill>
                            <a:schemeClr val="dk1"/>
                          </a:solidFill>
                        </a:rPr>
                        <a:t>(22 standards)</a:t>
                      </a:r>
                    </a:p>
                  </a:txBody>
                  <a:tcPr marL="91425" marR="91425" marT="91425" marB="91425" anchor="ctr">
                    <a:lnL w="28575" cap="flat">
                      <a:solidFill>
                        <a:srgbClr val="000000"/>
                      </a:solidFill>
                      <a:prstDash val="solid"/>
                      <a:round/>
                      <a:headEnd type="none" w="med" len="med"/>
                      <a:tailEnd type="none" w="med" len="med"/>
                    </a:lnL>
                    <a:lnR w="28575" cap="flat">
                      <a:solidFill>
                        <a:srgbClr val="000000"/>
                      </a:solidFill>
                      <a:prstDash val="solid"/>
                      <a:round/>
                      <a:headEnd type="none" w="med" len="med"/>
                      <a:tailEnd type="none" w="med" len="med"/>
                    </a:lnR>
                    <a:lnT w="28575" cap="flat">
                      <a:solidFill>
                        <a:srgbClr val="000000"/>
                      </a:solidFill>
                      <a:prstDash val="solid"/>
                      <a:round/>
                      <a:headEnd type="none" w="med" len="med"/>
                      <a:tailEnd type="none" w="med" len="med"/>
                    </a:lnT>
                    <a:lnB w="28575" cap="flat">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00FFFF"/>
                </a:solidFill>
              </a:rPr>
              <a:t>What is a “standard?”</a:t>
            </a:r>
          </a:p>
        </p:txBody>
      </p:sp>
      <p:sp>
        <p:nvSpPr>
          <p:cNvPr id="97" name="Shape 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Standards are final learning goals or outcomes.  Standards can be found in the Curriculum Now database on FCPS.org and focus on National and State College and Career Readiness Standards.</a:t>
            </a:r>
          </a:p>
          <a:p>
            <a:pPr lvl="0" rtl="0">
              <a:spcBef>
                <a:spcPts val="0"/>
              </a:spcBef>
              <a:buNone/>
            </a:pPr>
            <a:endParaRPr sz="2400"/>
          </a:p>
          <a:p>
            <a:pPr marL="457200" lvl="0" indent="-381000">
              <a:spcBef>
                <a:spcPts val="0"/>
              </a:spcBef>
              <a:buClr>
                <a:schemeClr val="lt1"/>
              </a:buClr>
              <a:buSzPct val="100000"/>
              <a:buFont typeface="Arial"/>
              <a:buChar char="●"/>
            </a:pPr>
            <a:r>
              <a:rPr lang="en" sz="2400"/>
              <a:t>In standards-based grading, students receive a grade for each standard or set of related standards.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61275" y="137250"/>
            <a:ext cx="6874199" cy="857400"/>
          </a:xfrm>
          <a:prstGeom prst="rect">
            <a:avLst/>
          </a:prstGeom>
        </p:spPr>
        <p:txBody>
          <a:bodyPr lIns="91425" tIns="91425" rIns="91425" bIns="91425" anchor="ctr" anchorCtr="0">
            <a:noAutofit/>
          </a:bodyPr>
          <a:lstStyle/>
          <a:p>
            <a:pPr>
              <a:spcBef>
                <a:spcPts val="0"/>
              </a:spcBef>
              <a:buNone/>
            </a:pPr>
            <a:r>
              <a:rPr lang="en">
                <a:solidFill>
                  <a:srgbClr val="00FFFF"/>
                </a:solidFill>
              </a:rPr>
              <a:t>Come prepared to class with:</a:t>
            </a:r>
          </a:p>
        </p:txBody>
      </p:sp>
      <p:pic>
        <p:nvPicPr>
          <p:cNvPr id="223" name="Shape 223"/>
          <p:cNvPicPr preferRelativeResize="0"/>
          <p:nvPr/>
        </p:nvPicPr>
        <p:blipFill>
          <a:blip r:embed="rId3">
            <a:alphaModFix/>
          </a:blip>
          <a:stretch>
            <a:fillRect/>
          </a:stretch>
        </p:blipFill>
        <p:spPr>
          <a:xfrm>
            <a:off x="3695116" y="1169175"/>
            <a:ext cx="2103383" cy="1355949"/>
          </a:xfrm>
          <a:prstGeom prst="rect">
            <a:avLst/>
          </a:prstGeom>
          <a:noFill/>
          <a:ln>
            <a:noFill/>
          </a:ln>
        </p:spPr>
      </p:pic>
      <p:pic>
        <p:nvPicPr>
          <p:cNvPr id="224" name="Shape 224"/>
          <p:cNvPicPr preferRelativeResize="0"/>
          <p:nvPr/>
        </p:nvPicPr>
        <p:blipFill>
          <a:blip r:embed="rId4">
            <a:alphaModFix/>
          </a:blip>
          <a:stretch>
            <a:fillRect/>
          </a:stretch>
        </p:blipFill>
        <p:spPr>
          <a:xfrm>
            <a:off x="6648350" y="137249"/>
            <a:ext cx="2305050" cy="2981325"/>
          </a:xfrm>
          <a:prstGeom prst="rect">
            <a:avLst/>
          </a:prstGeom>
          <a:noFill/>
          <a:ln>
            <a:noFill/>
          </a:ln>
        </p:spPr>
      </p:pic>
      <p:sp>
        <p:nvSpPr>
          <p:cNvPr id="225" name="Shape 225"/>
          <p:cNvSpPr txBox="1"/>
          <p:nvPr/>
        </p:nvSpPr>
        <p:spPr>
          <a:xfrm>
            <a:off x="3150750" y="2699650"/>
            <a:ext cx="3448199" cy="23235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Arial"/>
              <a:buChar char="●"/>
            </a:pPr>
            <a:r>
              <a:rPr lang="en" sz="1800" b="1" i="1">
                <a:solidFill>
                  <a:srgbClr val="FFFFFF"/>
                </a:solidFill>
              </a:rPr>
              <a:t>1 spiral notebook</a:t>
            </a:r>
          </a:p>
          <a:p>
            <a:pPr marL="457200" lvl="0" indent="-342900" rtl="0">
              <a:spcBef>
                <a:spcPts val="0"/>
              </a:spcBef>
              <a:buClr>
                <a:srgbClr val="FFFFFF"/>
              </a:buClr>
              <a:buSzPct val="100000"/>
              <a:buFont typeface="Arial"/>
              <a:buChar char="●"/>
            </a:pPr>
            <a:r>
              <a:rPr lang="en" sz="1800" b="1" i="1">
                <a:solidFill>
                  <a:srgbClr val="FFFFFF"/>
                </a:solidFill>
              </a:rPr>
              <a:t>writing utensils</a:t>
            </a:r>
          </a:p>
          <a:p>
            <a:pPr marL="457200" lvl="0" indent="-342900" rtl="0">
              <a:spcBef>
                <a:spcPts val="0"/>
              </a:spcBef>
              <a:buClr>
                <a:srgbClr val="FFFFFF"/>
              </a:buClr>
              <a:buSzPct val="100000"/>
              <a:buFont typeface="Arial"/>
              <a:buChar char="●"/>
            </a:pPr>
            <a:r>
              <a:rPr lang="en" sz="1800" b="1" i="1">
                <a:solidFill>
                  <a:srgbClr val="FFFFFF"/>
                </a:solidFill>
              </a:rPr>
              <a:t>looseleaf paper</a:t>
            </a:r>
          </a:p>
          <a:p>
            <a:pPr marL="457200" lvl="0" indent="-342900" rtl="0">
              <a:spcBef>
                <a:spcPts val="0"/>
              </a:spcBef>
              <a:buClr>
                <a:srgbClr val="FFFFFF"/>
              </a:buClr>
              <a:buSzPct val="100000"/>
              <a:buFont typeface="Arial"/>
              <a:buChar char="●"/>
            </a:pPr>
            <a:r>
              <a:rPr lang="en" sz="1800" b="1" i="1">
                <a:solidFill>
                  <a:srgbClr val="FFFFFF"/>
                </a:solidFill>
              </a:rPr>
              <a:t>highlighter</a:t>
            </a:r>
          </a:p>
          <a:p>
            <a:pPr marL="457200" lvl="0" indent="-342900" rtl="0">
              <a:spcBef>
                <a:spcPts val="0"/>
              </a:spcBef>
              <a:buClr>
                <a:srgbClr val="FFFFFF"/>
              </a:buClr>
              <a:buSzPct val="100000"/>
              <a:buFont typeface="Arial"/>
              <a:buChar char="●"/>
            </a:pPr>
            <a:r>
              <a:rPr lang="en" sz="1800" b="1" i="1">
                <a:solidFill>
                  <a:srgbClr val="FFFFFF"/>
                </a:solidFill>
              </a:rPr>
              <a:t>2 -pocket folder</a:t>
            </a:r>
          </a:p>
          <a:p>
            <a:pPr lvl="0" algn="ctr" rtl="0">
              <a:spcBef>
                <a:spcPts val="0"/>
              </a:spcBef>
              <a:buNone/>
            </a:pPr>
            <a:r>
              <a:rPr lang="en" sz="1800" b="1" i="1">
                <a:solidFill>
                  <a:srgbClr val="FFFFFF"/>
                </a:solidFill>
              </a:rPr>
              <a:t>OPTIONAL: ruler, tape, markers, colored pencils, scissors</a:t>
            </a:r>
          </a:p>
          <a:p>
            <a:pPr lvl="0">
              <a:spcBef>
                <a:spcPts val="0"/>
              </a:spcBef>
              <a:buNone/>
            </a:pPr>
            <a:endParaRPr sz="1800" b="1" i="1">
              <a:solidFill>
                <a:srgbClr val="FFFFFF"/>
              </a:solidFill>
            </a:endParaRPr>
          </a:p>
        </p:txBody>
      </p:sp>
      <p:pic>
        <p:nvPicPr>
          <p:cNvPr id="226" name="Shape 226"/>
          <p:cNvPicPr preferRelativeResize="0"/>
          <p:nvPr/>
        </p:nvPicPr>
        <p:blipFill>
          <a:blip r:embed="rId5">
            <a:alphaModFix/>
          </a:blip>
          <a:stretch>
            <a:fillRect/>
          </a:stretch>
        </p:blipFill>
        <p:spPr>
          <a:xfrm>
            <a:off x="267225" y="994650"/>
            <a:ext cx="2646399" cy="3310499"/>
          </a:xfrm>
          <a:prstGeom prst="rect">
            <a:avLst/>
          </a:prstGeom>
          <a:noFill/>
          <a:ln>
            <a:noFill/>
          </a:ln>
        </p:spPr>
      </p:pic>
      <p:pic>
        <p:nvPicPr>
          <p:cNvPr id="227" name="Shape 227"/>
          <p:cNvPicPr preferRelativeResize="0"/>
          <p:nvPr/>
        </p:nvPicPr>
        <p:blipFill>
          <a:blip r:embed="rId6">
            <a:alphaModFix/>
          </a:blip>
          <a:stretch>
            <a:fillRect/>
          </a:stretch>
        </p:blipFill>
        <p:spPr>
          <a:xfrm>
            <a:off x="7244650" y="3339425"/>
            <a:ext cx="1285327" cy="13559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Shape 232"/>
          <p:cNvPicPr preferRelativeResize="0"/>
          <p:nvPr/>
        </p:nvPicPr>
        <p:blipFill>
          <a:blip r:embed="rId3">
            <a:alphaModFix/>
          </a:blip>
          <a:stretch>
            <a:fillRect/>
          </a:stretch>
        </p:blipFill>
        <p:spPr>
          <a:xfrm>
            <a:off x="762000" y="152400"/>
            <a:ext cx="7620000" cy="47529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a:blip r:embed="rId3">
            <a:alphaModFix/>
          </a:blip>
          <a:stretch>
            <a:fillRect/>
          </a:stretch>
        </p:blipFill>
        <p:spPr>
          <a:xfrm>
            <a:off x="1785937" y="161925"/>
            <a:ext cx="5572125" cy="4819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63325" y="68500"/>
            <a:ext cx="6034199" cy="857400"/>
          </a:xfrm>
          <a:prstGeom prst="rect">
            <a:avLst/>
          </a:prstGeom>
        </p:spPr>
        <p:txBody>
          <a:bodyPr lIns="91425" tIns="91425" rIns="91425" bIns="91425" anchor="ctr" anchorCtr="0">
            <a:noAutofit/>
          </a:bodyPr>
          <a:lstStyle/>
          <a:p>
            <a:pPr algn="ctr">
              <a:spcBef>
                <a:spcPts val="0"/>
              </a:spcBef>
              <a:buNone/>
            </a:pPr>
            <a:r>
              <a:rPr lang="en">
                <a:solidFill>
                  <a:srgbClr val="00FFFF"/>
                </a:solidFill>
              </a:rPr>
              <a:t>For additional information:</a:t>
            </a:r>
          </a:p>
        </p:txBody>
      </p:sp>
      <p:sp>
        <p:nvSpPr>
          <p:cNvPr id="243" name="Shape 243"/>
          <p:cNvSpPr txBox="1">
            <a:spLocks noGrp="1"/>
          </p:cNvSpPr>
          <p:nvPr>
            <p:ph type="body" idx="1"/>
          </p:nvPr>
        </p:nvSpPr>
        <p:spPr>
          <a:xfrm>
            <a:off x="163350" y="833575"/>
            <a:ext cx="5957700" cy="4183200"/>
          </a:xfrm>
          <a:prstGeom prst="rect">
            <a:avLst/>
          </a:prstGeom>
          <a:solidFill>
            <a:srgbClr val="000000"/>
          </a:solidFill>
        </p:spPr>
        <p:txBody>
          <a:bodyPr lIns="91425" tIns="91425" rIns="91425" bIns="91425" anchor="t" anchorCtr="0">
            <a:noAutofit/>
          </a:bodyPr>
          <a:lstStyle/>
          <a:p>
            <a:pPr algn="ctr">
              <a:spcBef>
                <a:spcPts val="0"/>
              </a:spcBef>
              <a:buNone/>
            </a:pPr>
            <a:r>
              <a:rPr lang="en" b="1" dirty="0"/>
              <a:t>Mrs. Border will have </a:t>
            </a:r>
            <a:r>
              <a:rPr lang="en" b="1" dirty="0" smtClean="0"/>
              <a:t>sites </a:t>
            </a:r>
            <a:r>
              <a:rPr lang="en" b="1" dirty="0"/>
              <a:t>on </a:t>
            </a:r>
            <a:r>
              <a:rPr lang="en" b="1" u="sng" dirty="0" smtClean="0">
                <a:solidFill>
                  <a:schemeClr val="hlink"/>
                </a:solidFill>
                <a:hlinkClick r:id="rId3"/>
              </a:rPr>
              <a:t>www.edmodo.com</a:t>
            </a:r>
            <a:r>
              <a:rPr lang="en" b="1" u="sng" dirty="0" smtClean="0">
                <a:solidFill>
                  <a:schemeClr val="hlink"/>
                </a:solidFill>
              </a:rPr>
              <a:t> and www.toniborder.weebly.com</a:t>
            </a:r>
            <a:r>
              <a:rPr lang="en" b="1" dirty="0" smtClean="0"/>
              <a:t>. </a:t>
            </a:r>
            <a:r>
              <a:rPr lang="en" b="1" dirty="0"/>
              <a:t>Students will enroll in the class site during the first week of school. Parents/Guardians who wish to have access need to complete the information form that will be sent home.</a:t>
            </a:r>
          </a:p>
        </p:txBody>
      </p:sp>
      <p:sp>
        <p:nvSpPr>
          <p:cNvPr id="244" name="Shape 244"/>
          <p:cNvSpPr txBox="1"/>
          <p:nvPr/>
        </p:nvSpPr>
        <p:spPr>
          <a:xfrm>
            <a:off x="6323025" y="1243100"/>
            <a:ext cx="2600400" cy="3171899"/>
          </a:xfrm>
          <a:prstGeom prst="rect">
            <a:avLst/>
          </a:prstGeom>
          <a:solidFill>
            <a:srgbClr val="FFFFFF"/>
          </a:solidFill>
          <a:ln>
            <a:noFill/>
          </a:ln>
        </p:spPr>
        <p:txBody>
          <a:bodyPr lIns="91425" tIns="91425" rIns="91425" bIns="91425" anchor="ctr" anchorCtr="0">
            <a:noAutofit/>
          </a:bodyPr>
          <a:lstStyle/>
          <a:p>
            <a:pPr marL="457200" lvl="0" indent="-381000" rtl="0">
              <a:spcBef>
                <a:spcPts val="0"/>
              </a:spcBef>
              <a:buClr>
                <a:srgbClr val="000000"/>
              </a:buClr>
              <a:buSzPct val="100000"/>
              <a:buFont typeface="Arial"/>
              <a:buChar char="●"/>
            </a:pPr>
            <a:r>
              <a:rPr lang="en" sz="2400" b="1" i="1"/>
              <a:t>classwork</a:t>
            </a:r>
          </a:p>
          <a:p>
            <a:pPr lvl="0" rtl="0">
              <a:spcBef>
                <a:spcPts val="0"/>
              </a:spcBef>
              <a:buNone/>
            </a:pPr>
            <a:endParaRPr sz="1000" b="1" i="1"/>
          </a:p>
          <a:p>
            <a:pPr marL="457200" lvl="0" indent="-381000" rtl="0">
              <a:spcBef>
                <a:spcPts val="0"/>
              </a:spcBef>
              <a:buClr>
                <a:srgbClr val="000000"/>
              </a:buClr>
              <a:buSzPct val="100000"/>
              <a:buFont typeface="Arial"/>
              <a:buChar char="●"/>
            </a:pPr>
            <a:r>
              <a:rPr lang="en" sz="2400" b="1" i="1"/>
              <a:t>homework</a:t>
            </a:r>
          </a:p>
          <a:p>
            <a:pPr lvl="0" rtl="0">
              <a:spcBef>
                <a:spcPts val="0"/>
              </a:spcBef>
              <a:buNone/>
            </a:pPr>
            <a:endParaRPr sz="1000" b="1" i="1"/>
          </a:p>
          <a:p>
            <a:pPr marL="457200" lvl="0" indent="-381000" rtl="0">
              <a:spcBef>
                <a:spcPts val="0"/>
              </a:spcBef>
              <a:buClr>
                <a:srgbClr val="000000"/>
              </a:buClr>
              <a:buSzPct val="100000"/>
              <a:buFont typeface="Arial"/>
              <a:buChar char="●"/>
            </a:pPr>
            <a:r>
              <a:rPr lang="en" sz="2400" b="1" i="1"/>
              <a:t>printable documents</a:t>
            </a:r>
          </a:p>
          <a:p>
            <a:pPr lvl="0" rtl="0">
              <a:spcBef>
                <a:spcPts val="0"/>
              </a:spcBef>
              <a:buNone/>
            </a:pPr>
            <a:endParaRPr sz="1000" b="1" i="1"/>
          </a:p>
          <a:p>
            <a:pPr marL="457200" lvl="0" indent="-381000" rtl="0">
              <a:spcBef>
                <a:spcPts val="0"/>
              </a:spcBef>
              <a:buClr>
                <a:srgbClr val="000000"/>
              </a:buClr>
              <a:buSzPct val="100000"/>
              <a:buFont typeface="Arial"/>
              <a:buChar char="●"/>
            </a:pPr>
            <a:r>
              <a:rPr lang="en" sz="2400" b="1" i="1"/>
              <a:t>websites</a:t>
            </a:r>
          </a:p>
          <a:p>
            <a:pPr lvl="0" rtl="0">
              <a:spcBef>
                <a:spcPts val="0"/>
              </a:spcBef>
              <a:buNone/>
            </a:pPr>
            <a:endParaRPr sz="1000" b="1" i="1"/>
          </a:p>
          <a:p>
            <a:pPr marL="457200" lvl="0" indent="-381000" rtl="0">
              <a:spcBef>
                <a:spcPts val="0"/>
              </a:spcBef>
              <a:buClr>
                <a:srgbClr val="000000"/>
              </a:buClr>
              <a:buSzPct val="100000"/>
              <a:buFont typeface="Arial"/>
              <a:buChar char="●"/>
            </a:pPr>
            <a:r>
              <a:rPr lang="en" sz="2400" b="1" i="1"/>
              <a:t>games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90625" y="79975"/>
            <a:ext cx="8947799" cy="1248899"/>
          </a:xfrm>
          <a:prstGeom prst="rect">
            <a:avLst/>
          </a:prstGeom>
        </p:spPr>
        <p:txBody>
          <a:bodyPr lIns="91425" tIns="91425" rIns="91425" bIns="91425" anchor="b" anchorCtr="0">
            <a:noAutofit/>
          </a:bodyPr>
          <a:lstStyle/>
          <a:p>
            <a:pPr algn="ctr" rtl="0">
              <a:spcBef>
                <a:spcPts val="0"/>
              </a:spcBef>
              <a:buNone/>
            </a:pPr>
            <a:r>
              <a:rPr lang="en">
                <a:solidFill>
                  <a:srgbClr val="00FFFF"/>
                </a:solidFill>
              </a:rPr>
              <a:t>Example of an </a:t>
            </a:r>
          </a:p>
          <a:p>
            <a:pPr algn="ctr">
              <a:spcBef>
                <a:spcPts val="0"/>
              </a:spcBef>
              <a:buNone/>
            </a:pPr>
            <a:r>
              <a:rPr lang="en">
                <a:solidFill>
                  <a:srgbClr val="00FFFF"/>
                </a:solidFill>
              </a:rPr>
              <a:t>FCPS 8th Math Standard:</a:t>
            </a:r>
          </a:p>
        </p:txBody>
      </p:sp>
      <p:sp>
        <p:nvSpPr>
          <p:cNvPr id="103" name="Shape 103"/>
          <p:cNvSpPr txBox="1"/>
          <p:nvPr/>
        </p:nvSpPr>
        <p:spPr>
          <a:xfrm>
            <a:off x="446775" y="1615225"/>
            <a:ext cx="8293800" cy="3207600"/>
          </a:xfrm>
          <a:prstGeom prst="rect">
            <a:avLst/>
          </a:prstGeom>
          <a:noFill/>
          <a:ln>
            <a:noFill/>
          </a:ln>
        </p:spPr>
        <p:txBody>
          <a:bodyPr lIns="91425" tIns="91425" rIns="91425" bIns="91425" anchor="t" anchorCtr="0">
            <a:noAutofit/>
          </a:bodyPr>
          <a:lstStyle/>
          <a:p>
            <a:pPr lvl="0" algn="ctr" rtl="0">
              <a:spcBef>
                <a:spcPts val="0"/>
              </a:spcBef>
              <a:buNone/>
            </a:pPr>
            <a:r>
              <a:rPr lang="en" sz="4800" b="1" i="1">
                <a:solidFill>
                  <a:srgbClr val="FFFFFF"/>
                </a:solidFill>
              </a:rPr>
              <a:t>Explain a proof of the Pythagorean Theorem and its converse.</a:t>
            </a:r>
          </a:p>
          <a:p>
            <a:pPr lvl="0" rtl="0">
              <a:spcBef>
                <a:spcPts val="0"/>
              </a:spcBef>
              <a:buNone/>
            </a:pPr>
            <a:endParaRPr>
              <a:solidFill>
                <a:srgbClr val="FFFFFF"/>
              </a:solidFill>
            </a:endParaRPr>
          </a:p>
          <a:p>
            <a:pPr>
              <a:spcBef>
                <a:spcPts val="0"/>
              </a:spcBef>
              <a:buNone/>
            </a:pPr>
            <a:endParaRPr>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00FFFF"/>
                </a:solidFill>
              </a:rPr>
              <a:t>Why Standards-Based Grading?	</a:t>
            </a:r>
          </a:p>
        </p:txBody>
      </p:sp>
      <p:sp>
        <p:nvSpPr>
          <p:cNvPr id="109" name="Shape 109"/>
          <p:cNvSpPr txBox="1">
            <a:spLocks noGrp="1"/>
          </p:cNvSpPr>
          <p:nvPr>
            <p:ph type="body" idx="1"/>
          </p:nvPr>
        </p:nvSpPr>
        <p:spPr>
          <a:xfrm>
            <a:off x="228600" y="1200150"/>
            <a:ext cx="8523900" cy="3725699"/>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chemeClr val="lt1"/>
              </a:buClr>
              <a:buSzPct val="100000"/>
              <a:buFont typeface="Arial"/>
              <a:buChar char="●"/>
            </a:pPr>
            <a:r>
              <a:rPr lang="en"/>
              <a:t>With standards based grading, grades on Pinnacle will reflect a student’s degree of mastery of specific math standard.</a:t>
            </a:r>
          </a:p>
          <a:p>
            <a:pPr marR="0" lvl="0" algn="l" rtl="0">
              <a:lnSpc>
                <a:spcPct val="100000"/>
              </a:lnSpc>
              <a:spcBef>
                <a:spcPts val="600"/>
              </a:spcBef>
              <a:spcAft>
                <a:spcPts val="0"/>
              </a:spcAft>
              <a:buNone/>
            </a:pPr>
            <a:endParaRPr sz="2400"/>
          </a:p>
          <a:p>
            <a:pPr marL="457200" marR="0" lvl="0" indent="-419100" algn="l" rtl="0">
              <a:lnSpc>
                <a:spcPct val="100000"/>
              </a:lnSpc>
              <a:spcBef>
                <a:spcPts val="600"/>
              </a:spcBef>
              <a:spcAft>
                <a:spcPts val="0"/>
              </a:spcAft>
              <a:buClr>
                <a:schemeClr val="lt1"/>
              </a:buClr>
              <a:buSzPct val="100000"/>
              <a:buFont typeface="Arial"/>
              <a:buChar char="●"/>
            </a:pPr>
            <a:r>
              <a:rPr lang="en"/>
              <a:t>Teachers, parents, and students will be able to see </a:t>
            </a:r>
            <a:r>
              <a:rPr lang="en" i="1"/>
              <a:t>exactly</a:t>
            </a:r>
            <a:r>
              <a:rPr lang="en"/>
              <a:t> where students are excelling and where they may need additional help.</a:t>
            </a:r>
          </a:p>
          <a:p>
            <a:pPr marR="0" algn="l" rtl="0">
              <a:lnSpc>
                <a:spcPct val="100000"/>
              </a:lnSpc>
              <a:spcBef>
                <a:spcPts val="600"/>
              </a:spcBef>
              <a:spcAft>
                <a:spcPts val="0"/>
              </a:spcAft>
              <a:buNone/>
            </a:pPr>
            <a:endParaRPr/>
          </a:p>
          <a:p>
            <a:pPr marR="0" lvl="0" algn="l" rtl="0">
              <a:lnSpc>
                <a:spcPct val="100000"/>
              </a:lnSpc>
              <a:spcBef>
                <a:spcPts val="600"/>
              </a:spcBef>
              <a:spcAft>
                <a:spcPts val="0"/>
              </a:spcAft>
              <a:buNone/>
            </a:pPr>
            <a:endParaRPr/>
          </a:p>
          <a:p>
            <a:pPr lvl="0">
              <a:spcBef>
                <a:spcPts val="0"/>
              </a:spcBef>
              <a:buNone/>
            </a:pPr>
            <a:endParaRPr sz="180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solidFill>
                  <a:srgbClr val="00FFFF"/>
                </a:solidFill>
              </a:rPr>
              <a:t>Why Standards-Based Grading?</a:t>
            </a:r>
          </a:p>
        </p:txBody>
      </p:sp>
      <p:sp>
        <p:nvSpPr>
          <p:cNvPr id="115" name="Shape 115"/>
          <p:cNvSpPr txBox="1">
            <a:spLocks noGrp="1"/>
          </p:cNvSpPr>
          <p:nvPr>
            <p:ph type="body" idx="1"/>
          </p:nvPr>
        </p:nvSpPr>
        <p:spPr>
          <a:xfrm>
            <a:off x="91650" y="1200150"/>
            <a:ext cx="8946599" cy="3725699"/>
          </a:xfrm>
          <a:prstGeom prst="rect">
            <a:avLst/>
          </a:prstGeom>
          <a:solidFill>
            <a:srgbClr val="000000"/>
          </a:solidFill>
          <a:ln w="9525" cap="flat">
            <a:solidFill>
              <a:schemeClr val="dk1"/>
            </a:solidFill>
            <a:prstDash val="solid"/>
            <a:round/>
            <a:headEnd type="none" w="med" len="med"/>
            <a:tailEnd type="none" w="med" len="med"/>
          </a:ln>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Traditional grading can result in grades that are a combination of student </a:t>
            </a:r>
            <a:r>
              <a:rPr lang="en" sz="2400" i="1"/>
              <a:t>behaviors</a:t>
            </a:r>
            <a:r>
              <a:rPr lang="en" sz="2400"/>
              <a:t> and student </a:t>
            </a:r>
            <a:r>
              <a:rPr lang="en" sz="2400" i="1"/>
              <a:t>performance</a:t>
            </a:r>
            <a:r>
              <a:rPr lang="en" sz="2400"/>
              <a:t>.</a:t>
            </a:r>
          </a:p>
          <a:p>
            <a:pPr marL="0" indent="0" rtl="0">
              <a:spcBef>
                <a:spcPts val="0"/>
              </a:spcBef>
              <a:buNone/>
            </a:pPr>
            <a:endParaRPr sz="1800"/>
          </a:p>
          <a:p>
            <a:pPr marL="0" lvl="0" indent="0" rtl="0">
              <a:spcBef>
                <a:spcPts val="0"/>
              </a:spcBef>
              <a:buNone/>
            </a:pPr>
            <a:endParaRPr sz="1800"/>
          </a:p>
          <a:p>
            <a:pPr lvl="0" rtl="0">
              <a:spcBef>
                <a:spcPts val="0"/>
              </a:spcBef>
              <a:buNone/>
            </a:pPr>
            <a:endParaRPr sz="1800"/>
          </a:p>
          <a:p>
            <a:pPr lvl="0" rtl="0">
              <a:spcBef>
                <a:spcPts val="0"/>
              </a:spcBef>
              <a:buNone/>
            </a:pPr>
            <a:r>
              <a:rPr lang="en" sz="1800"/>
              <a:t>	</a:t>
            </a:r>
          </a:p>
          <a:p>
            <a:pPr marL="0" lvl="0" indent="0" rtl="0">
              <a:spcBef>
                <a:spcPts val="0"/>
              </a:spcBef>
              <a:buNone/>
            </a:pPr>
            <a:endParaRPr sz="1800"/>
          </a:p>
        </p:txBody>
      </p:sp>
      <p:pic>
        <p:nvPicPr>
          <p:cNvPr id="116" name="Shape 116"/>
          <p:cNvPicPr preferRelativeResize="0"/>
          <p:nvPr/>
        </p:nvPicPr>
        <p:blipFill>
          <a:blip r:embed="rId3">
            <a:alphaModFix/>
          </a:blip>
          <a:stretch>
            <a:fillRect/>
          </a:stretch>
        </p:blipFill>
        <p:spPr>
          <a:xfrm>
            <a:off x="3117050" y="2558250"/>
            <a:ext cx="2846450" cy="2487199"/>
          </a:xfrm>
          <a:prstGeom prst="rect">
            <a:avLst/>
          </a:prstGeom>
          <a:noFill/>
          <a:ln>
            <a:noFill/>
          </a:ln>
        </p:spPr>
      </p:pic>
      <p:sp>
        <p:nvSpPr>
          <p:cNvPr id="117" name="Shape 117"/>
          <p:cNvSpPr txBox="1"/>
          <p:nvPr/>
        </p:nvSpPr>
        <p:spPr>
          <a:xfrm>
            <a:off x="0" y="2558250"/>
            <a:ext cx="2863799" cy="1809899"/>
          </a:xfrm>
          <a:prstGeom prst="rect">
            <a:avLst/>
          </a:prstGeom>
          <a:solidFill>
            <a:srgbClr val="9FC5E8"/>
          </a:solidFill>
          <a:ln>
            <a:noFill/>
          </a:ln>
        </p:spPr>
        <p:txBody>
          <a:bodyPr lIns="91425" tIns="91425" rIns="91425" bIns="91425" anchor="t" anchorCtr="0">
            <a:noAutofit/>
          </a:bodyPr>
          <a:lstStyle/>
          <a:p>
            <a:pPr rtl="0">
              <a:spcBef>
                <a:spcPts val="0"/>
              </a:spcBef>
              <a:buNone/>
            </a:pPr>
            <a:r>
              <a:rPr lang="en"/>
              <a:t>Student #1:</a:t>
            </a:r>
          </a:p>
          <a:p>
            <a:pPr marL="457200" lvl="0" indent="-317500" rtl="0">
              <a:spcBef>
                <a:spcPts val="0"/>
              </a:spcBef>
              <a:buClr>
                <a:srgbClr val="000000"/>
              </a:buClr>
              <a:buSzPct val="100000"/>
              <a:buFont typeface="Arial"/>
              <a:buChar char="●"/>
            </a:pPr>
            <a:r>
              <a:rPr lang="en"/>
              <a:t>always prepared</a:t>
            </a:r>
          </a:p>
          <a:p>
            <a:pPr marL="457200" lvl="0" indent="-317500" rtl="0">
              <a:spcBef>
                <a:spcPts val="0"/>
              </a:spcBef>
              <a:buClr>
                <a:srgbClr val="000000"/>
              </a:buClr>
              <a:buSzPct val="100000"/>
              <a:buFont typeface="Arial"/>
              <a:buChar char="●"/>
            </a:pPr>
            <a:r>
              <a:rPr lang="en"/>
              <a:t>pays attention</a:t>
            </a:r>
          </a:p>
          <a:p>
            <a:pPr marL="457200" lvl="0" indent="-317500" rtl="0">
              <a:spcBef>
                <a:spcPts val="0"/>
              </a:spcBef>
              <a:buClr>
                <a:srgbClr val="000000"/>
              </a:buClr>
              <a:buSzPct val="100000"/>
              <a:buFont typeface="Arial"/>
              <a:buChar char="●"/>
            </a:pPr>
            <a:r>
              <a:rPr lang="en"/>
              <a:t>completes all work</a:t>
            </a:r>
          </a:p>
          <a:p>
            <a:pPr marL="457200" lvl="0" indent="-317500" rtl="0">
              <a:spcBef>
                <a:spcPts val="0"/>
              </a:spcBef>
              <a:buClr>
                <a:srgbClr val="000000"/>
              </a:buClr>
              <a:buSzPct val="100000"/>
              <a:buFont typeface="Arial"/>
              <a:buChar char="●"/>
            </a:pPr>
            <a:r>
              <a:rPr lang="en"/>
              <a:t>does extra credit</a:t>
            </a:r>
          </a:p>
          <a:p>
            <a:pPr marL="457200" lvl="0" indent="-317500" rtl="0">
              <a:spcBef>
                <a:spcPts val="0"/>
              </a:spcBef>
              <a:buClr>
                <a:srgbClr val="000000"/>
              </a:buClr>
              <a:buSzPct val="100000"/>
              <a:buFont typeface="Arial"/>
              <a:buChar char="●"/>
            </a:pPr>
            <a:r>
              <a:rPr lang="en"/>
              <a:t>fails tests and quizzes</a:t>
            </a:r>
          </a:p>
          <a:p>
            <a:pPr rtl="0">
              <a:spcBef>
                <a:spcPts val="0"/>
              </a:spcBef>
              <a:buNone/>
            </a:pPr>
            <a:endParaRPr/>
          </a:p>
          <a:p>
            <a:pPr lvl="0">
              <a:spcBef>
                <a:spcPts val="0"/>
              </a:spcBef>
              <a:buNone/>
            </a:pPr>
            <a:r>
              <a:rPr lang="en"/>
              <a:t>GRADE IN CLASS:    B</a:t>
            </a:r>
          </a:p>
        </p:txBody>
      </p:sp>
      <p:sp>
        <p:nvSpPr>
          <p:cNvPr id="118" name="Shape 118"/>
          <p:cNvSpPr txBox="1"/>
          <p:nvPr/>
        </p:nvSpPr>
        <p:spPr>
          <a:xfrm>
            <a:off x="6297600" y="2558250"/>
            <a:ext cx="2846400" cy="1809899"/>
          </a:xfrm>
          <a:prstGeom prst="rect">
            <a:avLst/>
          </a:prstGeom>
          <a:solidFill>
            <a:srgbClr val="9FC5E8"/>
          </a:solidFill>
          <a:ln>
            <a:noFill/>
          </a:ln>
        </p:spPr>
        <p:txBody>
          <a:bodyPr lIns="91425" tIns="91425" rIns="91425" bIns="91425" anchor="t" anchorCtr="0">
            <a:noAutofit/>
          </a:bodyPr>
          <a:lstStyle/>
          <a:p>
            <a:pPr lvl="0" rtl="0">
              <a:spcBef>
                <a:spcPts val="0"/>
              </a:spcBef>
              <a:buNone/>
            </a:pPr>
            <a:r>
              <a:rPr lang="en"/>
              <a:t>Student #2:</a:t>
            </a:r>
          </a:p>
          <a:p>
            <a:pPr marL="457200" lvl="0" indent="-317500" rtl="0">
              <a:spcBef>
                <a:spcPts val="0"/>
              </a:spcBef>
              <a:buClr>
                <a:srgbClr val="000000"/>
              </a:buClr>
              <a:buSzPct val="100000"/>
              <a:buFont typeface="Arial"/>
              <a:buChar char="●"/>
            </a:pPr>
            <a:r>
              <a:rPr lang="en"/>
              <a:t>comes unprepared</a:t>
            </a:r>
          </a:p>
          <a:p>
            <a:pPr marL="457200" lvl="0" indent="-317500" rtl="0">
              <a:spcBef>
                <a:spcPts val="0"/>
              </a:spcBef>
              <a:buClr>
                <a:srgbClr val="000000"/>
              </a:buClr>
              <a:buSzPct val="100000"/>
              <a:buFont typeface="Arial"/>
              <a:buChar char="●"/>
            </a:pPr>
            <a:r>
              <a:rPr lang="en"/>
              <a:t>incomplete assignments</a:t>
            </a:r>
          </a:p>
          <a:p>
            <a:pPr marL="457200" lvl="0" indent="-317500" rtl="0">
              <a:spcBef>
                <a:spcPts val="0"/>
              </a:spcBef>
              <a:buClr>
                <a:srgbClr val="000000"/>
              </a:buClr>
              <a:buSzPct val="100000"/>
              <a:buFont typeface="Arial"/>
              <a:buChar char="●"/>
            </a:pPr>
            <a:r>
              <a:rPr lang="en"/>
              <a:t>missing assignments</a:t>
            </a:r>
          </a:p>
          <a:p>
            <a:pPr marL="457200" lvl="0" indent="-317500" rtl="0">
              <a:spcBef>
                <a:spcPts val="0"/>
              </a:spcBef>
              <a:buClr>
                <a:srgbClr val="000000"/>
              </a:buClr>
              <a:buSzPct val="100000"/>
              <a:buFont typeface="Arial"/>
              <a:buChar char="●"/>
            </a:pPr>
            <a:r>
              <a:rPr lang="en"/>
              <a:t>tends to be off-task</a:t>
            </a:r>
          </a:p>
          <a:p>
            <a:pPr marL="457200" lvl="0" indent="-317500" rtl="0">
              <a:spcBef>
                <a:spcPts val="0"/>
              </a:spcBef>
              <a:buClr>
                <a:srgbClr val="000000"/>
              </a:buClr>
              <a:buSzPct val="100000"/>
              <a:buFont typeface="Arial"/>
              <a:buChar char="●"/>
            </a:pPr>
            <a:r>
              <a:rPr lang="en"/>
              <a:t>earns “A”s on tests</a:t>
            </a:r>
          </a:p>
          <a:p>
            <a:pPr lvl="0" rtl="0">
              <a:spcBef>
                <a:spcPts val="0"/>
              </a:spcBef>
              <a:buNone/>
            </a:pPr>
            <a:endParaRPr/>
          </a:p>
          <a:p>
            <a:pPr lvl="0" rtl="0">
              <a:spcBef>
                <a:spcPts val="0"/>
              </a:spcBef>
              <a:buNone/>
            </a:pPr>
            <a:r>
              <a:rPr lang="en"/>
              <a:t>GRADE IN CLASS:    C</a:t>
            </a:r>
          </a:p>
        </p:txBody>
      </p:sp>
      <p:sp>
        <p:nvSpPr>
          <p:cNvPr id="119" name="Shape 119"/>
          <p:cNvSpPr txBox="1"/>
          <p:nvPr/>
        </p:nvSpPr>
        <p:spPr>
          <a:xfrm>
            <a:off x="91650" y="4536350"/>
            <a:ext cx="8946599" cy="509099"/>
          </a:xfrm>
          <a:prstGeom prst="rect">
            <a:avLst/>
          </a:prstGeom>
          <a:solidFill>
            <a:srgbClr val="FFFFFF"/>
          </a:solidFill>
          <a:ln>
            <a:noFill/>
          </a:ln>
        </p:spPr>
        <p:txBody>
          <a:bodyPr lIns="91425" tIns="91425" rIns="91425" bIns="91425" anchor="ctr" anchorCtr="0">
            <a:noAutofit/>
          </a:bodyPr>
          <a:lstStyle/>
          <a:p>
            <a:pPr algn="ctr">
              <a:spcBef>
                <a:spcPts val="0"/>
              </a:spcBef>
              <a:buNone/>
            </a:pPr>
            <a:r>
              <a:rPr lang="en" b="1" i="1"/>
              <a:t>These students have “earned” grades that are not reflective of their levels of content mastery.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 calcmode="lin" valueType="num">
                                      <p:cBhvr additive="base">
                                        <p:cTn id="17" dur="1000"/>
                                        <p:tgtEl>
                                          <p:spTgt spid="1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0" y="0"/>
            <a:ext cx="9144000" cy="1122599"/>
          </a:xfrm>
          <a:prstGeom prst="rect">
            <a:avLst/>
          </a:prstGeom>
          <a:solidFill>
            <a:srgbClr val="61B4C5"/>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25" name="Shape 125"/>
          <p:cNvPicPr preferRelativeResize="0"/>
          <p:nvPr/>
        </p:nvPicPr>
        <p:blipFill>
          <a:blip r:embed="rId3">
            <a:alphaModFix/>
          </a:blip>
          <a:stretch>
            <a:fillRect/>
          </a:stretch>
        </p:blipFill>
        <p:spPr>
          <a:xfrm>
            <a:off x="-748100" y="786950"/>
            <a:ext cx="9892097" cy="4356550"/>
          </a:xfrm>
          <a:prstGeom prst="rect">
            <a:avLst/>
          </a:prstGeom>
          <a:noFill/>
          <a:ln>
            <a:noFill/>
          </a:ln>
        </p:spPr>
      </p:pic>
      <p:sp>
        <p:nvSpPr>
          <p:cNvPr id="126" name="Shape 126"/>
          <p:cNvSpPr txBox="1">
            <a:spLocks noGrp="1"/>
          </p:cNvSpPr>
          <p:nvPr>
            <p:ph type="title"/>
          </p:nvPr>
        </p:nvSpPr>
        <p:spPr>
          <a:xfrm>
            <a:off x="525950" y="15205"/>
            <a:ext cx="8229600" cy="1893299"/>
          </a:xfrm>
          <a:prstGeom prst="rect">
            <a:avLst/>
          </a:prstGeom>
        </p:spPr>
        <p:txBody>
          <a:bodyPr lIns="91425" tIns="91425" rIns="91425" bIns="91425" anchor="ctr" anchorCtr="0">
            <a:noAutofit/>
          </a:bodyPr>
          <a:lstStyle/>
          <a:p>
            <a:pPr algn="ctr" rtl="0">
              <a:spcBef>
                <a:spcPts val="0"/>
              </a:spcBef>
              <a:buNone/>
            </a:pPr>
            <a:r>
              <a:rPr lang="en" sz="4800">
                <a:solidFill>
                  <a:srgbClr val="00FFFF"/>
                </a:solidFill>
              </a:rPr>
              <a:t>Let’s take a look at SBG,  </a:t>
            </a:r>
          </a:p>
          <a:p>
            <a:pPr algn="ctr">
              <a:spcBef>
                <a:spcPts val="0"/>
              </a:spcBef>
              <a:buNone/>
            </a:pPr>
            <a:r>
              <a:rPr lang="en" sz="4800">
                <a:solidFill>
                  <a:srgbClr val="00FFFF"/>
                </a:solidFill>
              </a:rPr>
              <a:t>                              style!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18975"/>
          <a:stretch/>
        </p:blipFill>
        <p:spPr>
          <a:xfrm>
            <a:off x="0" y="0"/>
            <a:ext cx="9144000" cy="5143500"/>
          </a:xfrm>
          <a:prstGeom prst="rect">
            <a:avLst/>
          </a:prstGeom>
          <a:noFill/>
          <a:ln>
            <a:noFill/>
          </a:ln>
        </p:spPr>
      </p:pic>
      <p:sp>
        <p:nvSpPr>
          <p:cNvPr id="132" name="Shape 132"/>
          <p:cNvSpPr txBox="1">
            <a:spLocks noGrp="1"/>
          </p:cNvSpPr>
          <p:nvPr>
            <p:ph type="body" idx="1"/>
          </p:nvPr>
        </p:nvSpPr>
        <p:spPr>
          <a:xfrm>
            <a:off x="1472250" y="51125"/>
            <a:ext cx="8638499" cy="1380899"/>
          </a:xfrm>
          <a:prstGeom prst="rect">
            <a:avLst/>
          </a:prstGeom>
        </p:spPr>
        <p:txBody>
          <a:bodyPr lIns="91425" tIns="91425" rIns="91425" bIns="91425" anchor="t" anchorCtr="0">
            <a:noAutofit/>
          </a:bodyPr>
          <a:lstStyle/>
          <a:p>
            <a:pPr rtl="0">
              <a:spcBef>
                <a:spcPts val="0"/>
              </a:spcBef>
              <a:buNone/>
            </a:pPr>
            <a:r>
              <a:rPr lang="en" sz="2400"/>
              <a:t>Angry Birds Standard:</a:t>
            </a:r>
          </a:p>
          <a:p>
            <a:pPr lvl="0" rtl="0">
              <a:spcBef>
                <a:spcPts val="0"/>
              </a:spcBef>
              <a:buNone/>
            </a:pPr>
            <a:r>
              <a:rPr lang="en" sz="2400"/>
              <a:t>Knock down the green pig using 3 or less angry birds.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11450" y="11450"/>
            <a:ext cx="9132599" cy="5143499"/>
          </a:xfrm>
          <a:prstGeom prst="rect">
            <a:avLst/>
          </a:prstGeom>
          <a:solidFill>
            <a:srgbClr val="00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8" name="Shape 138"/>
          <p:cNvSpPr txBox="1">
            <a:spLocks noGrp="1"/>
          </p:cNvSpPr>
          <p:nvPr>
            <p:ph type="title"/>
          </p:nvPr>
        </p:nvSpPr>
        <p:spPr>
          <a:xfrm>
            <a:off x="218587" y="274700"/>
            <a:ext cx="4533899" cy="857400"/>
          </a:xfrm>
          <a:prstGeom prst="rect">
            <a:avLst/>
          </a:prstGeom>
        </p:spPr>
        <p:txBody>
          <a:bodyPr lIns="91425" tIns="91425" rIns="91425" bIns="91425" anchor="ctr" anchorCtr="0">
            <a:noAutofit/>
          </a:bodyPr>
          <a:lstStyle/>
          <a:p>
            <a:pPr lvl="0" algn="ctr" rtl="0">
              <a:spcBef>
                <a:spcPts val="0"/>
              </a:spcBef>
              <a:buNone/>
            </a:pPr>
            <a:r>
              <a:rPr lang="en" sz="3000">
                <a:solidFill>
                  <a:srgbClr val="FFFFFF"/>
                </a:solidFill>
              </a:rPr>
              <a:t>Traditional Grading using Angry Birds</a:t>
            </a:r>
          </a:p>
        </p:txBody>
      </p:sp>
      <p:sp>
        <p:nvSpPr>
          <p:cNvPr id="139" name="Shape 139"/>
          <p:cNvSpPr txBox="1">
            <a:spLocks noGrp="1"/>
          </p:cNvSpPr>
          <p:nvPr>
            <p:ph type="body" idx="1"/>
          </p:nvPr>
        </p:nvSpPr>
        <p:spPr>
          <a:xfrm>
            <a:off x="5028200" y="232500"/>
            <a:ext cx="3981899" cy="4678499"/>
          </a:xfrm>
          <a:prstGeom prst="rect">
            <a:avLst/>
          </a:prstGeom>
        </p:spPr>
        <p:txBody>
          <a:bodyPr lIns="91425" tIns="91425" rIns="91425" bIns="91425" anchor="t" anchorCtr="0">
            <a:noAutofit/>
          </a:bodyPr>
          <a:lstStyle/>
          <a:p>
            <a:pPr marL="457200" lvl="0" indent="-368300" rtl="0">
              <a:spcBef>
                <a:spcPts val="0"/>
              </a:spcBef>
              <a:buClr>
                <a:srgbClr val="FFFFFF"/>
              </a:buClr>
              <a:buSzPct val="100000"/>
              <a:buFont typeface="Arial"/>
              <a:buChar char="●"/>
            </a:pPr>
            <a:r>
              <a:rPr lang="en" sz="2200">
                <a:solidFill>
                  <a:srgbClr val="FFFFFF"/>
                </a:solidFill>
              </a:rPr>
              <a:t>Each level is an assignment</a:t>
            </a:r>
          </a:p>
          <a:p>
            <a:pPr lvl="0" rtl="0">
              <a:spcBef>
                <a:spcPts val="0"/>
              </a:spcBef>
              <a:buNone/>
            </a:pPr>
            <a:endParaRPr sz="2200">
              <a:solidFill>
                <a:srgbClr val="FFFFFF"/>
              </a:solidFill>
            </a:endParaRPr>
          </a:p>
          <a:p>
            <a:pPr marL="457200" lvl="0" indent="-368300" rtl="0">
              <a:spcBef>
                <a:spcPts val="0"/>
              </a:spcBef>
              <a:buClr>
                <a:srgbClr val="FFFFFF"/>
              </a:buClr>
              <a:buSzPct val="100000"/>
              <a:buFont typeface="Arial"/>
              <a:buChar char="●"/>
            </a:pPr>
            <a:r>
              <a:rPr lang="en" sz="2200">
                <a:solidFill>
                  <a:srgbClr val="FFFFFF"/>
                </a:solidFill>
              </a:rPr>
              <a:t>Imagine if you could only play each level once and you were stuck with that score.</a:t>
            </a:r>
          </a:p>
          <a:p>
            <a:pPr lvl="0" rtl="0">
              <a:spcBef>
                <a:spcPts val="0"/>
              </a:spcBef>
              <a:buNone/>
            </a:pPr>
            <a:endParaRPr sz="2200">
              <a:solidFill>
                <a:srgbClr val="FFFFFF"/>
              </a:solidFill>
            </a:endParaRPr>
          </a:p>
          <a:p>
            <a:pPr marL="457200" lvl="0" indent="-368300" rtl="0">
              <a:spcBef>
                <a:spcPts val="0"/>
              </a:spcBef>
              <a:buClr>
                <a:srgbClr val="FFFFFF"/>
              </a:buClr>
              <a:buSzPct val="100000"/>
              <a:buFont typeface="Arial"/>
              <a:buChar char="●"/>
            </a:pPr>
            <a:r>
              <a:rPr lang="en" sz="2200">
                <a:solidFill>
                  <a:srgbClr val="FFFFFF"/>
                </a:solidFill>
              </a:rPr>
              <a:t>Traditional grading focuses on assessment of task rather than concept/standard mastery.</a:t>
            </a:r>
          </a:p>
        </p:txBody>
      </p:sp>
      <p:pic>
        <p:nvPicPr>
          <p:cNvPr id="140" name="Shape 140"/>
          <p:cNvPicPr preferRelativeResize="0"/>
          <p:nvPr/>
        </p:nvPicPr>
        <p:blipFill rotWithShape="1">
          <a:blip r:embed="rId3">
            <a:alphaModFix/>
          </a:blip>
          <a:srcRect l="16504" t="7122" r="3572" b="11097"/>
          <a:stretch/>
        </p:blipFill>
        <p:spPr>
          <a:xfrm>
            <a:off x="154375" y="1474550"/>
            <a:ext cx="4598125" cy="35287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animEffect transition="in" filter="fade">
                                      <p:cBhvr>
                                        <p:cTn id="7" dur="1000"/>
                                        <p:tgtEl>
                                          <p:spTgt spid="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xEl>
                                              <p:pRg st="1" end="1"/>
                                            </p:txEl>
                                          </p:spTgt>
                                        </p:tgtEl>
                                        <p:attrNameLst>
                                          <p:attrName>style.visibility</p:attrName>
                                        </p:attrNameLst>
                                      </p:cBhvr>
                                      <p:to>
                                        <p:strVal val="visible"/>
                                      </p:to>
                                    </p:set>
                                    <p:animEffect transition="in" filter="fade">
                                      <p:cBhvr>
                                        <p:cTn id="12" dur="1000"/>
                                        <p:tgtEl>
                                          <p:spTgt spid="1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
                                            <p:txEl>
                                              <p:pRg st="2" end="2"/>
                                            </p:txEl>
                                          </p:spTgt>
                                        </p:tgtEl>
                                        <p:attrNameLst>
                                          <p:attrName>style.visibility</p:attrName>
                                        </p:attrNameLst>
                                      </p:cBhvr>
                                      <p:to>
                                        <p:strVal val="visible"/>
                                      </p:to>
                                    </p:set>
                                    <p:animEffect transition="in" filter="fade">
                                      <p:cBhvr>
                                        <p:cTn id="17" dur="1000"/>
                                        <p:tgtEl>
                                          <p:spTgt spid="1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
                                            <p:txEl>
                                              <p:pRg st="3" end="3"/>
                                            </p:txEl>
                                          </p:spTgt>
                                        </p:tgtEl>
                                        <p:attrNameLst>
                                          <p:attrName>style.visibility</p:attrName>
                                        </p:attrNameLst>
                                      </p:cBhvr>
                                      <p:to>
                                        <p:strVal val="visible"/>
                                      </p:to>
                                    </p:set>
                                    <p:animEffect transition="in" filter="fade">
                                      <p:cBhvr>
                                        <p:cTn id="22" dur="1000"/>
                                        <p:tgtEl>
                                          <p:spTgt spid="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xEl>
                                              <p:pRg st="4" end="4"/>
                                            </p:txEl>
                                          </p:spTgt>
                                        </p:tgtEl>
                                        <p:attrNameLst>
                                          <p:attrName>style.visibility</p:attrName>
                                        </p:attrNameLst>
                                      </p:cBhvr>
                                      <p:to>
                                        <p:strVal val="visible"/>
                                      </p:to>
                                    </p:set>
                                    <p:animEffect transition="in" filter="fade">
                                      <p:cBhvr>
                                        <p:cTn id="27" dur="1000"/>
                                        <p:tgtEl>
                                          <p:spTgt spid="1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p:nvPr/>
        </p:nvSpPr>
        <p:spPr>
          <a:xfrm>
            <a:off x="11450" y="11450"/>
            <a:ext cx="9132599" cy="5143499"/>
          </a:xfrm>
          <a:prstGeom prst="rect">
            <a:avLst/>
          </a:prstGeom>
          <a:solidFill>
            <a:srgbClr val="00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6" name="Shape 146"/>
          <p:cNvSpPr txBox="1">
            <a:spLocks noGrp="1"/>
          </p:cNvSpPr>
          <p:nvPr>
            <p:ph type="title"/>
          </p:nvPr>
        </p:nvSpPr>
        <p:spPr>
          <a:xfrm>
            <a:off x="134325" y="-48800"/>
            <a:ext cx="4920600" cy="1420500"/>
          </a:xfrm>
          <a:prstGeom prst="rect">
            <a:avLst/>
          </a:prstGeom>
        </p:spPr>
        <p:txBody>
          <a:bodyPr lIns="91425" tIns="91425" rIns="91425" bIns="91425" anchor="ctr" anchorCtr="0">
            <a:noAutofit/>
          </a:bodyPr>
          <a:lstStyle/>
          <a:p>
            <a:pPr algn="ctr" rtl="0">
              <a:spcBef>
                <a:spcPts val="0"/>
              </a:spcBef>
              <a:buNone/>
            </a:pPr>
            <a:r>
              <a:rPr lang="en">
                <a:solidFill>
                  <a:srgbClr val="FFFFFF"/>
                </a:solidFill>
              </a:rPr>
              <a:t>Standards-Based </a:t>
            </a:r>
          </a:p>
          <a:p>
            <a:pPr lvl="0" algn="ctr" rtl="0">
              <a:spcBef>
                <a:spcPts val="0"/>
              </a:spcBef>
              <a:buNone/>
            </a:pPr>
            <a:r>
              <a:rPr lang="en">
                <a:solidFill>
                  <a:srgbClr val="FFFFFF"/>
                </a:solidFill>
              </a:rPr>
              <a:t>using Angry Birds</a:t>
            </a:r>
          </a:p>
        </p:txBody>
      </p:sp>
      <p:sp>
        <p:nvSpPr>
          <p:cNvPr id="147" name="Shape 147"/>
          <p:cNvSpPr/>
          <p:nvPr/>
        </p:nvSpPr>
        <p:spPr>
          <a:xfrm>
            <a:off x="5693350" y="3597025"/>
            <a:ext cx="3035699" cy="1225800"/>
          </a:xfrm>
          <a:prstGeom prst="rect">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8" name="Shape 148"/>
          <p:cNvSpPr txBox="1">
            <a:spLocks noGrp="1"/>
          </p:cNvSpPr>
          <p:nvPr>
            <p:ph type="body" idx="1"/>
          </p:nvPr>
        </p:nvSpPr>
        <p:spPr>
          <a:xfrm>
            <a:off x="5250450" y="291675"/>
            <a:ext cx="3799199" cy="4683900"/>
          </a:xfrm>
          <a:prstGeom prst="rect">
            <a:avLst/>
          </a:prstGeom>
        </p:spPr>
        <p:txBody>
          <a:bodyPr lIns="91425" tIns="91425" rIns="91425" bIns="91425" anchor="t" anchorCtr="0">
            <a:noAutofit/>
          </a:bodyPr>
          <a:lstStyle/>
          <a:p>
            <a:pPr marL="457200" lvl="0" indent="-381000" rtl="0">
              <a:spcBef>
                <a:spcPts val="0"/>
              </a:spcBef>
              <a:buClr>
                <a:srgbClr val="FFFFFF"/>
              </a:buClr>
              <a:buSzPct val="100000"/>
              <a:buFont typeface="Arial"/>
              <a:buChar char="●"/>
            </a:pPr>
            <a:r>
              <a:rPr lang="en" sz="2400">
                <a:solidFill>
                  <a:srgbClr val="FFFFFF"/>
                </a:solidFill>
              </a:rPr>
              <a:t>Each level is a </a:t>
            </a:r>
            <a:r>
              <a:rPr lang="en" sz="2400" b="1" i="1">
                <a:solidFill>
                  <a:srgbClr val="FFFFFF"/>
                </a:solidFill>
              </a:rPr>
              <a:t>standard</a:t>
            </a:r>
            <a:r>
              <a:rPr lang="en" sz="2400">
                <a:solidFill>
                  <a:srgbClr val="FFFFFF"/>
                </a:solidFill>
              </a:rPr>
              <a:t>, not a task. </a:t>
            </a:r>
          </a:p>
          <a:p>
            <a:pPr lvl="0" rtl="0">
              <a:spcBef>
                <a:spcPts val="0"/>
              </a:spcBef>
              <a:buNone/>
            </a:pPr>
            <a:endParaRPr sz="2400">
              <a:solidFill>
                <a:srgbClr val="FFFFFF"/>
              </a:solidFill>
            </a:endParaRPr>
          </a:p>
          <a:p>
            <a:pPr marL="457200" lvl="0" indent="-381000" rtl="0">
              <a:spcBef>
                <a:spcPts val="0"/>
              </a:spcBef>
              <a:buClr>
                <a:srgbClr val="FFFFFF"/>
              </a:buClr>
              <a:buSzPct val="100000"/>
              <a:buFont typeface="Arial"/>
              <a:buChar char="●"/>
            </a:pPr>
            <a:r>
              <a:rPr lang="en" sz="2400">
                <a:solidFill>
                  <a:srgbClr val="FFFFFF"/>
                </a:solidFill>
              </a:rPr>
              <a:t>You are allowed to go back and play each level until you      master it.</a:t>
            </a:r>
          </a:p>
          <a:p>
            <a:pPr lvl="0" rtl="0">
              <a:spcBef>
                <a:spcPts val="0"/>
              </a:spcBef>
              <a:buNone/>
            </a:pPr>
            <a:endParaRPr sz="2400">
              <a:solidFill>
                <a:srgbClr val="FFFFFF"/>
              </a:solidFill>
            </a:endParaRPr>
          </a:p>
          <a:p>
            <a:pPr marL="457200" lvl="0" indent="-381000" rtl="0">
              <a:spcBef>
                <a:spcPts val="0"/>
              </a:spcBef>
              <a:buClr>
                <a:srgbClr val="000000"/>
              </a:buClr>
              <a:buSzPct val="100000"/>
              <a:buFont typeface="Arial"/>
              <a:buChar char="●"/>
            </a:pPr>
            <a:r>
              <a:rPr lang="en" sz="2400">
                <a:solidFill>
                  <a:srgbClr val="000000"/>
                </a:solidFill>
              </a:rPr>
              <a:t>The focus is on </a:t>
            </a:r>
            <a:r>
              <a:rPr lang="en" sz="2400" b="1" i="1">
                <a:solidFill>
                  <a:srgbClr val="000000"/>
                </a:solidFill>
              </a:rPr>
              <a:t>concept/standard mastery</a:t>
            </a:r>
          </a:p>
        </p:txBody>
      </p:sp>
      <p:pic>
        <p:nvPicPr>
          <p:cNvPr id="149" name="Shape 149"/>
          <p:cNvPicPr preferRelativeResize="0"/>
          <p:nvPr/>
        </p:nvPicPr>
        <p:blipFill>
          <a:blip r:embed="rId3">
            <a:alphaModFix/>
          </a:blip>
          <a:stretch>
            <a:fillRect/>
          </a:stretch>
        </p:blipFill>
        <p:spPr>
          <a:xfrm>
            <a:off x="134325" y="1397525"/>
            <a:ext cx="4920575" cy="35856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1" end="1"/>
                                            </p:txEl>
                                          </p:spTgt>
                                        </p:tgtEl>
                                        <p:attrNameLst>
                                          <p:attrName>style.visibility</p:attrName>
                                        </p:attrNameLst>
                                      </p:cBhvr>
                                      <p:to>
                                        <p:strVal val="visible"/>
                                      </p:to>
                                    </p:set>
                                    <p:animEffect transition="in" filter="fade">
                                      <p:cBhvr>
                                        <p:cTn id="12" dur="1000"/>
                                        <p:tgtEl>
                                          <p:spTgt spid="1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2" end="2"/>
                                            </p:txEl>
                                          </p:spTgt>
                                        </p:tgtEl>
                                        <p:attrNameLst>
                                          <p:attrName>style.visibility</p:attrName>
                                        </p:attrNameLst>
                                      </p:cBhvr>
                                      <p:to>
                                        <p:strVal val="visible"/>
                                      </p:to>
                                    </p:set>
                                    <p:animEffect transition="in" filter="fade">
                                      <p:cBhvr>
                                        <p:cTn id="17" dur="1000"/>
                                        <p:tgtEl>
                                          <p:spTgt spid="1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3" end="3"/>
                                            </p:txEl>
                                          </p:spTgt>
                                        </p:tgtEl>
                                        <p:attrNameLst>
                                          <p:attrName>style.visibility</p:attrName>
                                        </p:attrNameLst>
                                      </p:cBhvr>
                                      <p:to>
                                        <p:strVal val="visible"/>
                                      </p:to>
                                    </p:set>
                                    <p:animEffect transition="in" filter="fade">
                                      <p:cBhvr>
                                        <p:cTn id="22" dur="1000"/>
                                        <p:tgtEl>
                                          <p:spTgt spid="1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4" end="4"/>
                                            </p:txEl>
                                          </p:spTgt>
                                        </p:tgtEl>
                                        <p:attrNameLst>
                                          <p:attrName>style.visibility</p:attrName>
                                        </p:attrNameLst>
                                      </p:cBhvr>
                                      <p:to>
                                        <p:strVal val="visible"/>
                                      </p:to>
                                    </p:set>
                                    <p:animEffect transition="in" filter="fade">
                                      <p:cBhvr>
                                        <p:cTn id="27" dur="1000"/>
                                        <p:tgtEl>
                                          <p:spTgt spid="148">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7"/>
                                        </p:tgtEl>
                                        <p:attrNameLst>
                                          <p:attrName>style.visibility</p:attrName>
                                        </p:attrNameLst>
                                      </p:cBhvr>
                                      <p:to>
                                        <p:strVal val="visible"/>
                                      </p:to>
                                    </p:set>
                                    <p:animEffect transition="in" filter="fade">
                                      <p:cBhvr>
                                        <p:cTn id="30"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864</Words>
  <Application>Microsoft Office PowerPoint</Application>
  <PresentationFormat>On-screen Show (16:9)</PresentationFormat>
  <Paragraphs>176</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spotlight</vt:lpstr>
      <vt:lpstr>simple-light</vt:lpstr>
      <vt:lpstr>Standards Based Grading at  Windsor Knolls Middle School</vt:lpstr>
      <vt:lpstr>What is a “standard?”</vt:lpstr>
      <vt:lpstr>Example of an  FCPS 8th Math Standard:</vt:lpstr>
      <vt:lpstr>Why Standards-Based Grading? </vt:lpstr>
      <vt:lpstr>Why Standards-Based Grading?</vt:lpstr>
      <vt:lpstr>Let’s take a look at SBG,                                 style!</vt:lpstr>
      <vt:lpstr>PowerPoint Presentation</vt:lpstr>
      <vt:lpstr>Traditional Grading using Angry Birds</vt:lpstr>
      <vt:lpstr>Standards-Based  using Angry Birds</vt:lpstr>
      <vt:lpstr>Scale  Comparison:</vt:lpstr>
      <vt:lpstr>PowerPoint Presentation</vt:lpstr>
      <vt:lpstr> Pinnacle Categories for Math </vt:lpstr>
      <vt:lpstr>PowerPoint Presentation</vt:lpstr>
      <vt:lpstr>PowerPoint Presentation</vt:lpstr>
      <vt:lpstr>PowerPoint Presentation</vt:lpstr>
      <vt:lpstr>PowerPoint Presentation</vt:lpstr>
      <vt:lpstr>You will see comments about a student’s strengths or weaknesses in that concept.</vt:lpstr>
      <vt:lpstr>8th Grade Math Units</vt:lpstr>
      <vt:lpstr>8th Grade Common Core Algebra Units</vt:lpstr>
      <vt:lpstr>Come prepared to class with:</vt:lpstr>
      <vt:lpstr>PowerPoint Presentation</vt:lpstr>
      <vt:lpstr>PowerPoint Presentation</vt:lpstr>
      <vt:lpstr>For 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Based Grading at  Windsor Knolls Middle School</dc:title>
  <dc:creator>Border,Toni</dc:creator>
  <cp:lastModifiedBy>FCPS</cp:lastModifiedBy>
  <cp:revision>2</cp:revision>
  <dcterms:modified xsi:type="dcterms:W3CDTF">2014-08-20T23:12:24Z</dcterms:modified>
</cp:coreProperties>
</file>